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8" r:id="rId4"/>
    <p:sldMasterId id="2147483704" r:id="rId5"/>
    <p:sldMasterId id="2147483716" r:id="rId6"/>
    <p:sldMasterId id="2147483733" r:id="rId7"/>
    <p:sldMasterId id="2147483749" r:id="rId8"/>
  </p:sldMasterIdLst>
  <p:notesMasterIdLst>
    <p:notesMasterId r:id="rId24"/>
  </p:notesMasterIdLst>
  <p:sldIdLst>
    <p:sldId id="256" r:id="rId9"/>
    <p:sldId id="336" r:id="rId10"/>
    <p:sldId id="337" r:id="rId11"/>
    <p:sldId id="437" r:id="rId12"/>
    <p:sldId id="431" r:id="rId13"/>
    <p:sldId id="436" r:id="rId14"/>
    <p:sldId id="438" r:id="rId15"/>
    <p:sldId id="429" r:id="rId16"/>
    <p:sldId id="434" r:id="rId17"/>
    <p:sldId id="430" r:id="rId18"/>
    <p:sldId id="432" r:id="rId19"/>
    <p:sldId id="433" r:id="rId20"/>
    <p:sldId id="428" r:id="rId21"/>
    <p:sldId id="435" r:id="rId22"/>
    <p:sldId id="294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A"/>
    <a:srgbClr val="4F81BD"/>
    <a:srgbClr val="F99151"/>
    <a:srgbClr val="BA4B06"/>
    <a:srgbClr val="F1C5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85047" autoAdjust="0"/>
  </p:normalViewPr>
  <p:slideViewPr>
    <p:cSldViewPr snapToGrid="0">
      <p:cViewPr varScale="1">
        <p:scale>
          <a:sx n="97" d="100"/>
          <a:sy n="97" d="100"/>
        </p:scale>
        <p:origin x="11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59851-8332-4A44-8849-F8A3E42997FA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887E0-5372-40BA-9317-9DCDBD63F0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452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887E0-5372-40BA-9317-9DCDBD63F0E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248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相关</a:t>
            </a:r>
            <a:r>
              <a:rPr lang="en-US" altLang="zh-CN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pull-request</a:t>
            </a: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sz="1200" b="1" baseline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https://github.com/element-plus/element-plus/pull/13610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https://github.com/element-plus/element-plus/pull/14386 &amp;&amp; http://iris.hikvision.com.cn/hui-vue/hui-vue/-/issues/1324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681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38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159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有关团队，是否需要一个专业的团队来做这个事情，为什么</a:t>
            </a:r>
            <a:endParaRPr lang="en-US" altLang="zh-CN" sz="1200" b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现在的</a:t>
            </a: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hui</a:t>
            </a: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是怎么个机制</a:t>
            </a:r>
            <a:endParaRPr lang="en-US" altLang="zh-CN" dirty="0" smtClean="0"/>
          </a:p>
          <a:p>
            <a:r>
              <a:rPr lang="zh-CN" altLang="en-US" dirty="0" smtClean="0"/>
              <a:t>是否要单独开仓库</a:t>
            </a:r>
            <a:endParaRPr lang="en-US" altLang="zh-CN" dirty="0" smtClean="0"/>
          </a:p>
          <a:p>
            <a:r>
              <a:rPr lang="en-US" altLang="zh-CN" dirty="0" err="1" smtClean="0"/>
              <a:t>npm</a:t>
            </a:r>
            <a:r>
              <a:rPr lang="zh-CN" altLang="en-US" dirty="0" smtClean="0"/>
              <a:t>包版本号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介绍下最早统一软件架构，</a:t>
            </a:r>
            <a:r>
              <a:rPr lang="en-US" altLang="zh-CN" sz="1200" b="0" dirty="0" err="1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vue</a:t>
            </a: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是怎么选出来的</a:t>
            </a:r>
            <a:endParaRPr lang="en-US" altLang="zh-CN" sz="1200" b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Hui </a:t>
            </a: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下载量 </a:t>
            </a: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https://af.hikvision.com.cn/ui/packages?name=hui&amp;type=packages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Hui-pro/layout </a:t>
            </a: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下载量 </a:t>
            </a: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https://af.hikvision.com.cn/ui/packages?name=%40hui-pro%2Flayout&amp;type=packages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Vessel</a:t>
            </a:r>
            <a:r>
              <a:rPr lang="zh-CN" altLang="en-US" sz="1200" b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主包 </a:t>
            </a:r>
            <a:r>
              <a:rPr lang="en-US" altLang="zh-CN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vue</a:t>
            </a:r>
            <a:r>
              <a:rPr lang="en-US" altLang="zh-CN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-cli-plugin-dolphin-base </a:t>
            </a:r>
            <a:r>
              <a:rPr lang="zh-CN" alt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下载量：</a:t>
            </a:r>
            <a:r>
              <a:rPr lang="en-US" altLang="zh-CN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https://af.hikvision.com.cn/ui/packages?name=vue-cli-plugin-dolphin-base&amp;type=packages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8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尤雨溪 </a:t>
            </a:r>
            <a:r>
              <a:rPr lang="en-US" altLang="zh-CN" dirty="0" smtClean="0"/>
              <a:t>twitter</a:t>
            </a:r>
            <a:r>
              <a:rPr lang="zh-CN" altLang="en-US" dirty="0" smtClean="0"/>
              <a:t>链接：</a:t>
            </a:r>
            <a:r>
              <a:rPr lang="en-US" altLang="zh-CN" dirty="0" smtClean="0"/>
              <a:t>https://twitter.com/youyuxi/status/1695740094127456292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887E0-5372-40BA-9317-9DCDBD63F0E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7780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国外文献：</a:t>
            </a: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https://www.builder.io/blog/25-plus-ui-component-libraries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国内文献：</a:t>
            </a: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https://zhuanlan.zhihu.com/p/616831237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Element-plus </a:t>
            </a: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的成员离尤雨溪会近一些，比如之前的</a:t>
            </a:r>
            <a:r>
              <a:rPr lang="en-US" altLang="zh-CN" sz="1200" b="1" dirty="0" err="1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sxzz</a:t>
            </a:r>
            <a:endParaRPr lang="en-US" altLang="zh-CN" sz="1200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在提交代码相关规范性上 </a:t>
            </a: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element-plus</a:t>
            </a: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 做的会比较好</a:t>
            </a:r>
            <a:endParaRPr lang="en-US" altLang="zh-CN" sz="1200" b="1" baseline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72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baseline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7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baseline="0" dirty="0" err="1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Dayjs</a:t>
            </a:r>
            <a:r>
              <a:rPr lang="en-US" altLang="zh-CN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和 </a:t>
            </a:r>
            <a:r>
              <a:rPr lang="en-US" altLang="zh-CN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date-</a:t>
            </a:r>
            <a:r>
              <a:rPr lang="en-US" altLang="zh-CN" sz="1200" b="1" baseline="0" dirty="0" err="1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fns</a:t>
            </a:r>
            <a:r>
              <a:rPr lang="en-US" altLang="zh-CN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每周下载量都差不多 </a:t>
            </a:r>
            <a:r>
              <a:rPr lang="en-US" altLang="zh-CN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17K</a:t>
            </a:r>
            <a:r>
              <a:rPr lang="zh-CN" altLang="en-US" sz="1200" b="1" baseline="0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，功能没有仔细看可能要深入对比下</a:t>
            </a:r>
            <a:endParaRPr lang="en-US" altLang="zh-CN" sz="1200" b="1" baseline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baseline="0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Hooks</a:t>
            </a:r>
            <a:r>
              <a:rPr lang="zh-CN" altLang="en-US" sz="1200" dirty="0" smtClean="0"/>
              <a:t>的话，</a:t>
            </a:r>
            <a:r>
              <a:rPr lang="en-US" altLang="zh-CN" sz="1200" dirty="0" err="1" smtClean="0"/>
              <a:t>antd</a:t>
            </a:r>
            <a:r>
              <a:rPr lang="en-US" altLang="zh-CN" sz="1200" dirty="0" smtClean="0"/>
              <a:t> </a:t>
            </a:r>
            <a:r>
              <a:rPr lang="zh-CN" altLang="en-US" sz="1200" dirty="0" smtClean="0"/>
              <a:t>用的是内部的</a:t>
            </a:r>
            <a:r>
              <a:rPr lang="en-US" altLang="zh-CN" sz="1200" dirty="0" smtClean="0"/>
              <a:t>hooks</a:t>
            </a:r>
            <a:r>
              <a:rPr lang="zh-CN" altLang="en-US" sz="1200" dirty="0" smtClean="0"/>
              <a:t>（部分用的复制过来的</a:t>
            </a:r>
            <a:r>
              <a:rPr lang="en-US" altLang="zh-CN" sz="1200" dirty="0" err="1" smtClean="0"/>
              <a:t>vueuse</a:t>
            </a:r>
            <a:r>
              <a:rPr lang="en-US" altLang="zh-CN" sz="1200" dirty="0" smtClean="0"/>
              <a:t>/core</a:t>
            </a:r>
            <a:r>
              <a:rPr lang="zh-CN" altLang="en-US" sz="1200" dirty="0" smtClean="0"/>
              <a:t>的源码），</a:t>
            </a:r>
            <a:r>
              <a:rPr lang="en-US" altLang="zh-CN" sz="1200" dirty="0" smtClean="0"/>
              <a:t>element-plus </a:t>
            </a:r>
            <a:r>
              <a:rPr lang="zh-CN" altLang="en-US" sz="1200" dirty="0" smtClean="0"/>
              <a:t>直接用的是</a:t>
            </a:r>
            <a:r>
              <a:rPr lang="en-US" altLang="zh-CN" sz="1200" dirty="0" smtClean="0"/>
              <a:t>@</a:t>
            </a:r>
            <a:r>
              <a:rPr lang="en-US" altLang="zh-CN" sz="1200" dirty="0" err="1" smtClean="0"/>
              <a:t>vueuse</a:t>
            </a:r>
            <a:r>
              <a:rPr lang="en-US" altLang="zh-CN" sz="1200" dirty="0" smtClean="0"/>
              <a:t>/core</a:t>
            </a:r>
            <a:r>
              <a:rPr lang="zh-CN" altLang="en-US" sz="1200" dirty="0" smtClean="0"/>
              <a:t>，</a:t>
            </a:r>
            <a:r>
              <a:rPr lang="en-US" altLang="zh-CN" sz="1200" dirty="0" smtClean="0"/>
              <a:t>naive-</a:t>
            </a:r>
            <a:r>
              <a:rPr lang="en-US" altLang="zh-CN" sz="1200" dirty="0" err="1" smtClean="0"/>
              <a:t>ui</a:t>
            </a:r>
            <a:r>
              <a:rPr lang="zh-CN" altLang="en-US" sz="1200" dirty="0" smtClean="0"/>
              <a:t>用的是</a:t>
            </a:r>
            <a:r>
              <a:rPr lang="en-US" altLang="zh-CN" sz="1200" dirty="0" err="1" smtClean="0"/>
              <a:t>vooks</a:t>
            </a:r>
            <a:r>
              <a:rPr lang="zh-CN" altLang="en-US" sz="1200" dirty="0" smtClean="0"/>
              <a:t>；</a:t>
            </a:r>
            <a:r>
              <a:rPr lang="en-US" altLang="zh-CN" sz="1200" dirty="0" err="1" smtClean="0"/>
              <a:t>vdir</a:t>
            </a:r>
            <a:r>
              <a:rPr lang="en-US" altLang="zh-CN" sz="1200" dirty="0" smtClean="0"/>
              <a:t> </a:t>
            </a:r>
            <a:r>
              <a:rPr lang="zh-CN" altLang="en-US" sz="1200" dirty="0" smtClean="0"/>
              <a:t>和 </a:t>
            </a:r>
            <a:r>
              <a:rPr lang="en-US" altLang="zh-CN" sz="1200" dirty="0" err="1" smtClean="0"/>
              <a:t>popperjs</a:t>
            </a:r>
            <a:r>
              <a:rPr lang="en-US" altLang="zh-CN" sz="1200" dirty="0" smtClean="0"/>
              <a:t> </a:t>
            </a:r>
            <a:r>
              <a:rPr lang="zh-CN" altLang="en-US" sz="1200" dirty="0" smtClean="0"/>
              <a:t>类似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653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81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Element-</a:t>
            </a:r>
            <a:r>
              <a:rPr lang="en-US" altLang="zh-CN" sz="1200" b="1" dirty="0" err="1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ui</a:t>
            </a: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升级相关</a:t>
            </a:r>
            <a:r>
              <a:rPr lang="en-US" altLang="zh-CN" sz="1200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discussions https://github.com/element-plus/element-plus/discussions/5657</a:t>
            </a: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65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4230-B015-4413-A5DD-B95EB174280B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32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755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50063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529776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110993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07" indent="0">
              <a:buNone/>
              <a:defRPr sz="3733"/>
            </a:lvl2pPr>
            <a:lvl3pPr marL="1219020" indent="0">
              <a:buNone/>
              <a:defRPr sz="3200"/>
            </a:lvl3pPr>
            <a:lvl4pPr marL="1828528" indent="0">
              <a:buNone/>
              <a:defRPr sz="2667"/>
            </a:lvl4pPr>
            <a:lvl5pPr marL="2438038" indent="0">
              <a:buNone/>
              <a:defRPr sz="2667"/>
            </a:lvl5pPr>
            <a:lvl6pPr marL="3047544" indent="0">
              <a:buNone/>
              <a:defRPr sz="2667"/>
            </a:lvl6pPr>
            <a:lvl7pPr marL="3657051" indent="0">
              <a:buNone/>
              <a:defRPr sz="2667"/>
            </a:lvl7pPr>
            <a:lvl8pPr marL="4266560" indent="0">
              <a:buNone/>
              <a:defRPr sz="2667"/>
            </a:lvl8pPr>
            <a:lvl9pPr marL="4876069" indent="0">
              <a:buNone/>
              <a:defRPr sz="2667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864505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8887329"/>
      </p:ext>
    </p:extLst>
  </p:cSld>
  <p:clrMapOvr>
    <a:masterClrMapping/>
  </p:clrMapOvr>
  <p:transition spd="slow">
    <p:pull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00922393"/>
      </p:ext>
    </p:extLst>
  </p:cSld>
  <p:clrMapOvr>
    <a:masterClrMapping/>
  </p:clrMapOvr>
  <p:transition spd="slow">
    <p:pull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53507" y="333380"/>
            <a:ext cx="2806700" cy="61198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7058" y="333380"/>
            <a:ext cx="8223249" cy="61198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21369247"/>
      </p:ext>
    </p:extLst>
  </p:cSld>
  <p:clrMapOvr>
    <a:masterClrMapping/>
  </p:clrMapOvr>
  <p:transition spd="slow">
    <p:pull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1"/>
          </p:nvPr>
        </p:nvSpPr>
        <p:spPr>
          <a:xfrm>
            <a:off x="381001" y="1143009"/>
            <a:ext cx="11525251" cy="2500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2"/>
          </p:nvPr>
        </p:nvSpPr>
        <p:spPr>
          <a:xfrm>
            <a:off x="381001" y="3857634"/>
            <a:ext cx="11525251" cy="25717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75029958"/>
      </p:ext>
    </p:extLst>
  </p:cSld>
  <p:clrMapOvr>
    <a:masterClrMapping/>
  </p:clrMapOvr>
  <p:transition spd="slow">
    <p:pull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27381" y="1341439"/>
            <a:ext cx="11233248" cy="15113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27052" y="3284539"/>
            <a:ext cx="11233149" cy="28813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2350042"/>
      </p:ext>
    </p:extLst>
  </p:cSld>
  <p:clrMapOvr>
    <a:masterClrMapping/>
  </p:clrMapOvr>
  <p:transition spd="slow">
    <p:pull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32440" y="6641976"/>
            <a:ext cx="1632181" cy="2160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65" tIns="46033" rIns="92065" bIns="46033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067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</a:lstStyle>
          <a:p>
            <a:pPr defTabSz="1219020">
              <a:defRPr/>
            </a:pPr>
            <a:endParaRPr lang="en-US" dirty="0"/>
          </a:p>
        </p:txBody>
      </p:sp>
      <p:sp>
        <p:nvSpPr>
          <p:cNvPr id="9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11643715" y="6642021"/>
            <a:ext cx="527912" cy="216023"/>
          </a:xfrm>
          <a:prstGeom prst="rect">
            <a:avLst/>
          </a:prstGeom>
        </p:spPr>
        <p:txBody>
          <a:bodyPr/>
          <a:lstStyle>
            <a:lvl1pPr>
              <a:defRPr sz="1067">
                <a:latin typeface="+mn-lt"/>
              </a:defRPr>
            </a:lvl1pPr>
          </a:lstStyle>
          <a:p>
            <a:pPr>
              <a:defRPr/>
            </a:pPr>
            <a:fld id="{CFF10007-8FCC-43DC-B82D-4AE4189E914C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666157" y="596229"/>
            <a:ext cx="8502187" cy="384499"/>
          </a:xfrm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dirty="0"/>
              <a:t>单击以编辑母片标题样式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7025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8283" y="380785"/>
            <a:ext cx="11582400" cy="81597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243417" y="1863734"/>
            <a:ext cx="11582400" cy="4491039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71FACB-E2A5-42D9-9B9C-B938D89F14D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072217" y="6548446"/>
            <a:ext cx="7924800" cy="184151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219020">
              <a:defRPr/>
            </a:pPr>
            <a:r>
              <a:rPr lang="en-US" altLang="zh-CN" smtClean="0">
                <a:solidFill>
                  <a:srgbClr val="000000"/>
                </a:solidFill>
              </a:rPr>
              <a:t>IBM Confidential</a:t>
            </a: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xfrm>
            <a:off x="732369" y="6548446"/>
            <a:ext cx="1339851" cy="184151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panose="02010600030101010101" pitchFamily="2" charset="-122"/>
              </a:defRPr>
            </a:lvl1pPr>
          </a:lstStyle>
          <a:p>
            <a:pPr defTabSz="1219020">
              <a:defRPr/>
            </a:pPr>
            <a:fld id="{DE4788FB-9945-479C-A12D-64FD3B4D1025}" type="datetime1">
              <a:rPr lang="en-US" altLang="zh-CN" smtClean="0">
                <a:solidFill>
                  <a:srgbClr val="000000"/>
                </a:solidFill>
              </a:rPr>
              <a:pPr defTabSz="1219020">
                <a:defRPr/>
              </a:pPr>
              <a:t>10/12/2023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94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8788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anliyuan\Desktop\PPT模板-25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73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 descr="C:\Users\fanliyuan\Desktop\PPT模板-26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9" y="16892"/>
            <a:ext cx="12205989" cy="686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711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0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02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52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0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54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05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56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06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279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603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09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3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346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8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49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661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07" indent="0">
              <a:buNone/>
              <a:defRPr sz="3733"/>
            </a:lvl2pPr>
            <a:lvl3pPr marL="1219020" indent="0">
              <a:buNone/>
              <a:defRPr sz="3200"/>
            </a:lvl3pPr>
            <a:lvl4pPr marL="1828528" indent="0">
              <a:buNone/>
              <a:defRPr sz="2667"/>
            </a:lvl4pPr>
            <a:lvl5pPr marL="2438038" indent="0">
              <a:buNone/>
              <a:defRPr sz="2667"/>
            </a:lvl5pPr>
            <a:lvl6pPr marL="3047544" indent="0">
              <a:buNone/>
              <a:defRPr sz="2667"/>
            </a:lvl6pPr>
            <a:lvl7pPr marL="3657051" indent="0">
              <a:buNone/>
              <a:defRPr sz="2667"/>
            </a:lvl7pPr>
            <a:lvl8pPr marL="4266560" indent="0">
              <a:buNone/>
              <a:defRPr sz="2667"/>
            </a:lvl8pPr>
            <a:lvl9pPr marL="4876069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5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3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50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152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DingQi\桌面\封面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PBand0"/>
          <p:cNvSpPr>
            <a:spLocks noGrp="1" noChangeArrowheads="1"/>
          </p:cNvSpPr>
          <p:nvPr>
            <p:ph type="ctrTitle"/>
          </p:nvPr>
        </p:nvSpPr>
        <p:spPr>
          <a:xfrm>
            <a:off x="1390655" y="4643437"/>
            <a:ext cx="9563100" cy="57785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" name="副标题 4"/>
          <p:cNvSpPr>
            <a:spLocks noGrp="1"/>
          </p:cNvSpPr>
          <p:nvPr>
            <p:ph type="subTitle" idx="4294967295"/>
          </p:nvPr>
        </p:nvSpPr>
        <p:spPr>
          <a:xfrm>
            <a:off x="2029887" y="5287963"/>
            <a:ext cx="8257116" cy="647700"/>
          </a:xfrm>
        </p:spPr>
        <p:txBody>
          <a:bodyPr/>
          <a:lstStyle/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52047387"/>
      </p:ext>
    </p:extLst>
  </p:cSld>
  <p:clrMapOvr>
    <a:masterClrMapping/>
  </p:clrMapOvr>
  <p:transition spd="slow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Verdana" pitchFamily="34" charset="0"/>
                <a:ea typeface="微软雅黑" pitchFamily="34" charset="-122"/>
              </a:defRPr>
            </a:lvl1pPr>
            <a:lvl2pPr>
              <a:defRPr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baseline="0">
                <a:latin typeface="Verdana" pitchFamily="34" charset="0"/>
                <a:ea typeface="微软雅黑" pitchFamily="34" charset="-122"/>
              </a:defRPr>
            </a:lvl4pPr>
            <a:lvl5pPr>
              <a:defRPr baseline="0">
                <a:latin typeface="Verdana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94419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1691"/>
      </p:ext>
    </p:extLst>
  </p:cSld>
  <p:clrMapOvr>
    <a:masterClrMapping/>
  </p:clrMapOvr>
  <p:transition spd="slow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37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07" indent="0">
              <a:buNone/>
              <a:defRPr sz="2400"/>
            </a:lvl2pPr>
            <a:lvl3pPr marL="1219020" indent="0">
              <a:buNone/>
              <a:defRPr sz="2133"/>
            </a:lvl3pPr>
            <a:lvl4pPr marL="1828528" indent="0">
              <a:buNone/>
              <a:defRPr sz="1867"/>
            </a:lvl4pPr>
            <a:lvl5pPr marL="2438038" indent="0">
              <a:buNone/>
              <a:defRPr sz="1867"/>
            </a:lvl5pPr>
            <a:lvl6pPr marL="3047544" indent="0">
              <a:buNone/>
              <a:defRPr sz="1867"/>
            </a:lvl6pPr>
            <a:lvl7pPr marL="3657051" indent="0">
              <a:buNone/>
              <a:defRPr sz="1867"/>
            </a:lvl7pPr>
            <a:lvl8pPr marL="4266560" indent="0">
              <a:buNone/>
              <a:defRPr sz="1867"/>
            </a:lvl8pPr>
            <a:lvl9pPr marL="4876069" indent="0">
              <a:buNone/>
              <a:defRPr sz="186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25759978"/>
      </p:ext>
    </p:extLst>
  </p:cSld>
  <p:clrMapOvr>
    <a:masterClrMapping/>
  </p:clrMapOvr>
  <p:transition spd="slow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5517" y="1125537"/>
            <a:ext cx="5509683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8400" y="1125537"/>
            <a:ext cx="5511800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0681862"/>
      </p:ext>
    </p:extLst>
  </p:cSld>
  <p:clrMapOvr>
    <a:masterClrMapping/>
  </p:clrMapOvr>
  <p:transition spd="slow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90661"/>
            <a:ext cx="10972800" cy="63408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19675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1836521"/>
            <a:ext cx="5386917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401" y="119675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401" y="1836521"/>
            <a:ext cx="5389033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54527335"/>
      </p:ext>
    </p:extLst>
  </p:cSld>
  <p:clrMapOvr>
    <a:masterClrMapping/>
  </p:clrMapOvr>
  <p:transition spd="slow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70728"/>
      </p:ext>
    </p:extLst>
  </p:cSld>
  <p:clrMapOvr>
    <a:masterClrMapping/>
  </p:clrMapOvr>
  <p:transition spd="slow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558886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74854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7" y="1104273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110428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2266337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11177401"/>
      </p:ext>
    </p:extLst>
  </p:cSld>
  <p:clrMapOvr>
    <a:masterClrMapping/>
  </p:clrMapOvr>
  <p:transition spd="slow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529776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110993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07" indent="0">
              <a:buNone/>
              <a:defRPr sz="3733"/>
            </a:lvl2pPr>
            <a:lvl3pPr marL="1219020" indent="0">
              <a:buNone/>
              <a:defRPr sz="3200"/>
            </a:lvl3pPr>
            <a:lvl4pPr marL="1828528" indent="0">
              <a:buNone/>
              <a:defRPr sz="2667"/>
            </a:lvl4pPr>
            <a:lvl5pPr marL="2438038" indent="0">
              <a:buNone/>
              <a:defRPr sz="2667"/>
            </a:lvl5pPr>
            <a:lvl6pPr marL="3047544" indent="0">
              <a:buNone/>
              <a:defRPr sz="2667"/>
            </a:lvl6pPr>
            <a:lvl7pPr marL="3657051" indent="0">
              <a:buNone/>
              <a:defRPr sz="2667"/>
            </a:lvl7pPr>
            <a:lvl8pPr marL="4266560" indent="0">
              <a:buNone/>
              <a:defRPr sz="2667"/>
            </a:lvl8pPr>
            <a:lvl9pPr marL="4876069" indent="0">
              <a:buNone/>
              <a:defRPr sz="2667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864505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06452605"/>
      </p:ext>
    </p:extLst>
  </p:cSld>
  <p:clrMapOvr>
    <a:masterClrMapping/>
  </p:clrMapOvr>
  <p:transition spd="slow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97409750"/>
      </p:ext>
    </p:extLst>
  </p:cSld>
  <p:clrMapOvr>
    <a:masterClrMapping/>
  </p:clrMapOvr>
  <p:transition spd="slow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53507" y="333380"/>
            <a:ext cx="2806700" cy="61198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7058" y="333380"/>
            <a:ext cx="8223249" cy="61198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86019572"/>
      </p:ext>
    </p:extLst>
  </p:cSld>
  <p:clrMapOvr>
    <a:masterClrMapping/>
  </p:clrMapOvr>
  <p:transition spd="slow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1"/>
          </p:nvPr>
        </p:nvSpPr>
        <p:spPr>
          <a:xfrm>
            <a:off x="381001" y="1143009"/>
            <a:ext cx="11525251" cy="2500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2"/>
          </p:nvPr>
        </p:nvSpPr>
        <p:spPr>
          <a:xfrm>
            <a:off x="381001" y="3857634"/>
            <a:ext cx="11525251" cy="25717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32862358"/>
      </p:ext>
    </p:extLst>
  </p:cSld>
  <p:clrMapOvr>
    <a:masterClrMapping/>
  </p:clrMapOvr>
  <p:transition spd="slow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27381" y="1341439"/>
            <a:ext cx="11233248" cy="15113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27052" y="3284539"/>
            <a:ext cx="11233149" cy="28813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9913821"/>
      </p:ext>
    </p:extLst>
  </p:cSld>
  <p:clrMapOvr>
    <a:masterClrMapping/>
  </p:clrMapOvr>
  <p:transition spd="slow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DingQi\桌面\封面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PBand0"/>
          <p:cNvSpPr>
            <a:spLocks noGrp="1" noChangeArrowheads="1"/>
          </p:cNvSpPr>
          <p:nvPr>
            <p:ph type="ctrTitle"/>
          </p:nvPr>
        </p:nvSpPr>
        <p:spPr>
          <a:xfrm>
            <a:off x="1390655" y="4643437"/>
            <a:ext cx="9563100" cy="57785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" name="副标题 4"/>
          <p:cNvSpPr>
            <a:spLocks noGrp="1"/>
          </p:cNvSpPr>
          <p:nvPr>
            <p:ph type="subTitle" idx="4294967295"/>
          </p:nvPr>
        </p:nvSpPr>
        <p:spPr>
          <a:xfrm>
            <a:off x="2029887" y="5287963"/>
            <a:ext cx="8257116" cy="647700"/>
          </a:xfrm>
        </p:spPr>
        <p:txBody>
          <a:bodyPr/>
          <a:lstStyle/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593019957"/>
      </p:ext>
    </p:extLst>
  </p:cSld>
  <p:clrMapOvr>
    <a:masterClrMapping/>
  </p:clrMapOvr>
  <p:transition spd="slow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Verdana" pitchFamily="34" charset="0"/>
                <a:ea typeface="微软雅黑" pitchFamily="34" charset="-122"/>
              </a:defRPr>
            </a:lvl1pPr>
            <a:lvl2pPr>
              <a:defRPr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baseline="0">
                <a:latin typeface="Verdana" pitchFamily="34" charset="0"/>
                <a:ea typeface="微软雅黑" pitchFamily="34" charset="-122"/>
              </a:defRPr>
            </a:lvl4pPr>
            <a:lvl5pPr>
              <a:defRPr baseline="0">
                <a:latin typeface="Verdana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94419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02096"/>
      </p:ext>
    </p:extLst>
  </p:cSld>
  <p:clrMapOvr>
    <a:masterClrMapping/>
  </p:clrMapOvr>
  <p:transition spd="slow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37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491" indent="0">
              <a:buNone/>
              <a:defRPr sz="2400"/>
            </a:lvl2pPr>
            <a:lvl3pPr marL="1218990" indent="0">
              <a:buNone/>
              <a:defRPr sz="2133"/>
            </a:lvl3pPr>
            <a:lvl4pPr marL="1828482" indent="0">
              <a:buNone/>
              <a:defRPr sz="1867"/>
            </a:lvl4pPr>
            <a:lvl5pPr marL="2437978" indent="0">
              <a:buNone/>
              <a:defRPr sz="1867"/>
            </a:lvl5pPr>
            <a:lvl6pPr marL="3047468" indent="0">
              <a:buNone/>
              <a:defRPr sz="1867"/>
            </a:lvl6pPr>
            <a:lvl7pPr marL="3656959" indent="0">
              <a:buNone/>
              <a:defRPr sz="1867"/>
            </a:lvl7pPr>
            <a:lvl8pPr marL="4266453" indent="0">
              <a:buNone/>
              <a:defRPr sz="1867"/>
            </a:lvl8pPr>
            <a:lvl9pPr marL="4875947" indent="0">
              <a:buNone/>
              <a:defRPr sz="186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546096336"/>
      </p:ext>
    </p:extLst>
  </p:cSld>
  <p:clrMapOvr>
    <a:masterClrMapping/>
  </p:clrMapOvr>
  <p:transition spd="slow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5517" y="1125537"/>
            <a:ext cx="5509683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8400" y="1125537"/>
            <a:ext cx="5511800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6930655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56010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90661"/>
            <a:ext cx="10972800" cy="63408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19675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1" indent="0">
              <a:buNone/>
              <a:defRPr sz="2667" b="1"/>
            </a:lvl2pPr>
            <a:lvl3pPr marL="1218990" indent="0">
              <a:buNone/>
              <a:defRPr sz="2400" b="1"/>
            </a:lvl3pPr>
            <a:lvl4pPr marL="1828482" indent="0">
              <a:buNone/>
              <a:defRPr sz="2133" b="1"/>
            </a:lvl4pPr>
            <a:lvl5pPr marL="2437978" indent="0">
              <a:buNone/>
              <a:defRPr sz="2133" b="1"/>
            </a:lvl5pPr>
            <a:lvl6pPr marL="3047468" indent="0">
              <a:buNone/>
              <a:defRPr sz="2133" b="1"/>
            </a:lvl6pPr>
            <a:lvl7pPr marL="3656959" indent="0">
              <a:buNone/>
              <a:defRPr sz="2133" b="1"/>
            </a:lvl7pPr>
            <a:lvl8pPr marL="4266453" indent="0">
              <a:buNone/>
              <a:defRPr sz="2133" b="1"/>
            </a:lvl8pPr>
            <a:lvl9pPr marL="4875947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1836522"/>
            <a:ext cx="5386917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402" y="119675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1" indent="0">
              <a:buNone/>
              <a:defRPr sz="2667" b="1"/>
            </a:lvl2pPr>
            <a:lvl3pPr marL="1218990" indent="0">
              <a:buNone/>
              <a:defRPr sz="2400" b="1"/>
            </a:lvl3pPr>
            <a:lvl4pPr marL="1828482" indent="0">
              <a:buNone/>
              <a:defRPr sz="2133" b="1"/>
            </a:lvl4pPr>
            <a:lvl5pPr marL="2437978" indent="0">
              <a:buNone/>
              <a:defRPr sz="2133" b="1"/>
            </a:lvl5pPr>
            <a:lvl6pPr marL="3047468" indent="0">
              <a:buNone/>
              <a:defRPr sz="2133" b="1"/>
            </a:lvl6pPr>
            <a:lvl7pPr marL="3656959" indent="0">
              <a:buNone/>
              <a:defRPr sz="2133" b="1"/>
            </a:lvl7pPr>
            <a:lvl8pPr marL="4266453" indent="0">
              <a:buNone/>
              <a:defRPr sz="2133" b="1"/>
            </a:lvl8pPr>
            <a:lvl9pPr marL="4875947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402" y="1836522"/>
            <a:ext cx="5389033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160451053"/>
      </p:ext>
    </p:extLst>
  </p:cSld>
  <p:clrMapOvr>
    <a:masterClrMapping/>
  </p:clrMapOvr>
  <p:transition spd="slow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81122"/>
      </p:ext>
    </p:extLst>
  </p:cSld>
  <p:clrMapOvr>
    <a:masterClrMapping/>
  </p:clrMapOvr>
  <p:transition spd="slow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16197"/>
      </p:ext>
    </p:extLst>
  </p:cSld>
  <p:clrMapOvr>
    <a:masterClrMapping/>
  </p:clrMapOvr>
  <p:transition spd="slow"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7" y="1104273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110428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2266338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491" indent="0">
              <a:buNone/>
              <a:defRPr sz="1600"/>
            </a:lvl2pPr>
            <a:lvl3pPr marL="1218990" indent="0">
              <a:buNone/>
              <a:defRPr sz="1333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77811803"/>
      </p:ext>
    </p:extLst>
  </p:cSld>
  <p:clrMapOvr>
    <a:masterClrMapping/>
  </p:clrMapOvr>
  <p:transition spd="slow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529776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110993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491" indent="0">
              <a:buNone/>
              <a:defRPr sz="3733"/>
            </a:lvl2pPr>
            <a:lvl3pPr marL="1218990" indent="0">
              <a:buNone/>
              <a:defRPr sz="3200"/>
            </a:lvl3pPr>
            <a:lvl4pPr marL="1828482" indent="0">
              <a:buNone/>
              <a:defRPr sz="2667"/>
            </a:lvl4pPr>
            <a:lvl5pPr marL="2437978" indent="0">
              <a:buNone/>
              <a:defRPr sz="2667"/>
            </a:lvl5pPr>
            <a:lvl6pPr marL="3047468" indent="0">
              <a:buNone/>
              <a:defRPr sz="2667"/>
            </a:lvl6pPr>
            <a:lvl7pPr marL="3656959" indent="0">
              <a:buNone/>
              <a:defRPr sz="2667"/>
            </a:lvl7pPr>
            <a:lvl8pPr marL="4266453" indent="0">
              <a:buNone/>
              <a:defRPr sz="2667"/>
            </a:lvl8pPr>
            <a:lvl9pPr marL="4875947" indent="0">
              <a:buNone/>
              <a:defRPr sz="2667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864506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491" indent="0">
              <a:buNone/>
              <a:defRPr sz="1600"/>
            </a:lvl2pPr>
            <a:lvl3pPr marL="1218990" indent="0">
              <a:buNone/>
              <a:defRPr sz="1333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37538062"/>
      </p:ext>
    </p:extLst>
  </p:cSld>
  <p:clrMapOvr>
    <a:masterClrMapping/>
  </p:clrMapOvr>
  <p:transition spd="slow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03366161"/>
      </p:ext>
    </p:extLst>
  </p:cSld>
  <p:clrMapOvr>
    <a:masterClrMapping/>
  </p:clrMapOvr>
  <p:transition spd="slow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53507" y="333380"/>
            <a:ext cx="2806700" cy="61198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7060" y="333380"/>
            <a:ext cx="8223249" cy="61198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36058610"/>
      </p:ext>
    </p:extLst>
  </p:cSld>
  <p:clrMapOvr>
    <a:masterClrMapping/>
  </p:clrMapOvr>
  <p:transition spd="slow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1"/>
          </p:nvPr>
        </p:nvSpPr>
        <p:spPr>
          <a:xfrm>
            <a:off x="381001" y="1143010"/>
            <a:ext cx="11525251" cy="2500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2"/>
          </p:nvPr>
        </p:nvSpPr>
        <p:spPr>
          <a:xfrm>
            <a:off x="381001" y="3857635"/>
            <a:ext cx="11525251" cy="25717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56014627"/>
      </p:ext>
    </p:extLst>
  </p:cSld>
  <p:clrMapOvr>
    <a:masterClrMapping/>
  </p:clrMapOvr>
  <p:transition spd="slow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27381" y="1341439"/>
            <a:ext cx="11233248" cy="15113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27052" y="3284539"/>
            <a:ext cx="11233149" cy="28813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2157240"/>
      </p:ext>
    </p:extLst>
  </p:cSld>
  <p:clrMapOvr>
    <a:masterClrMapping/>
  </p:clrMapOvr>
  <p:transition spd="slow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8283" y="380786"/>
            <a:ext cx="11582400" cy="81597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243417" y="1863735"/>
            <a:ext cx="11582400" cy="4491039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71FACB-E2A5-42D9-9B9C-B938D89F14D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072217" y="6548447"/>
            <a:ext cx="7924800" cy="184151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914377">
              <a:defRPr/>
            </a:pPr>
            <a:r>
              <a:rPr lang="en-US" altLang="zh-CN" smtClean="0">
                <a:solidFill>
                  <a:srgbClr val="000000"/>
                </a:solidFill>
              </a:rPr>
              <a:t>IBM Confidential</a:t>
            </a: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xfrm>
            <a:off x="732369" y="6548447"/>
            <a:ext cx="1339851" cy="184151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panose="02010600030101010101" pitchFamily="2" charset="-122"/>
              </a:defRPr>
            </a:lvl1pPr>
          </a:lstStyle>
          <a:p>
            <a:pPr defTabSz="914377">
              <a:defRPr/>
            </a:pPr>
            <a:fld id="{DE4788FB-9945-479C-A12D-64FD3B4D1025}" type="datetime1">
              <a:rPr lang="en-US" altLang="zh-CN" smtClean="0">
                <a:solidFill>
                  <a:srgbClr val="000000"/>
                </a:solidFill>
              </a:rPr>
              <a:pPr defTabSz="914377">
                <a:defRPr/>
              </a:pPr>
              <a:t>10/12/2023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0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1726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 descr="C:\Users\fanliyuan\Desktop\PPT模板-27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8053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9816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0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02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52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0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54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05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56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06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841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871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344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449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45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8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095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07" indent="0">
              <a:buNone/>
              <a:defRPr sz="3733"/>
            </a:lvl2pPr>
            <a:lvl3pPr marL="1219020" indent="0">
              <a:buNone/>
              <a:defRPr sz="3200"/>
            </a:lvl3pPr>
            <a:lvl4pPr marL="1828528" indent="0">
              <a:buNone/>
              <a:defRPr sz="2667"/>
            </a:lvl4pPr>
            <a:lvl5pPr marL="2438038" indent="0">
              <a:buNone/>
              <a:defRPr sz="2667"/>
            </a:lvl5pPr>
            <a:lvl6pPr marL="3047544" indent="0">
              <a:buNone/>
              <a:defRPr sz="2667"/>
            </a:lvl6pPr>
            <a:lvl7pPr marL="3657051" indent="0">
              <a:buNone/>
              <a:defRPr sz="2667"/>
            </a:lvl7pPr>
            <a:lvl8pPr marL="4266560" indent="0">
              <a:buNone/>
              <a:defRPr sz="2667"/>
            </a:lvl8pPr>
            <a:lvl9pPr marL="4876069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5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38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3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0142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37139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DingQi\桌面\封面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PBand0"/>
          <p:cNvSpPr>
            <a:spLocks noGrp="1" noChangeArrowheads="1"/>
          </p:cNvSpPr>
          <p:nvPr>
            <p:ph type="ctrTitle"/>
          </p:nvPr>
        </p:nvSpPr>
        <p:spPr>
          <a:xfrm>
            <a:off x="1390651" y="4643438"/>
            <a:ext cx="9563100" cy="5778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" name="副标题 4"/>
          <p:cNvSpPr>
            <a:spLocks noGrp="1"/>
          </p:cNvSpPr>
          <p:nvPr>
            <p:ph type="subTitle" idx="4294967295"/>
          </p:nvPr>
        </p:nvSpPr>
        <p:spPr>
          <a:xfrm>
            <a:off x="2029886" y="5287963"/>
            <a:ext cx="8257116" cy="647700"/>
          </a:xfrm>
        </p:spPr>
        <p:txBody>
          <a:bodyPr/>
          <a:lstStyle/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17801826"/>
      </p:ext>
    </p:extLst>
  </p:cSld>
  <p:clrMapOvr>
    <a:masterClrMapping/>
  </p:clrMapOvr>
  <p:transition spd="slow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Verdana" pitchFamily="34" charset="0"/>
                <a:ea typeface="微软雅黑" pitchFamily="34" charset="-122"/>
              </a:defRPr>
            </a:lvl1pPr>
            <a:lvl2pPr>
              <a:defRPr baseline="0">
                <a:latin typeface="Verdana" pitchFamily="34" charset="0"/>
                <a:ea typeface="微软雅黑" pitchFamily="34" charset="-122"/>
              </a:defRPr>
            </a:lvl2pPr>
            <a:lvl3pPr>
              <a:defRPr sz="1800" baseline="0">
                <a:latin typeface="Verdana" pitchFamily="34" charset="0"/>
                <a:ea typeface="微软雅黑" pitchFamily="34" charset="-122"/>
              </a:defRPr>
            </a:lvl3pPr>
            <a:lvl4pPr>
              <a:defRPr baseline="0">
                <a:latin typeface="Verdana" pitchFamily="34" charset="0"/>
                <a:ea typeface="微软雅黑" pitchFamily="34" charset="-122"/>
              </a:defRPr>
            </a:lvl4pPr>
            <a:lvl5pPr>
              <a:defRPr baseline="0">
                <a:latin typeface="Verdana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94418"/>
            <a:ext cx="1218837" cy="381000"/>
          </a:xfrm>
          <a:prstGeom prst="rect">
            <a:avLst/>
          </a:prstGeom>
        </p:spPr>
        <p:txBody>
          <a:bodyPr lIns="78355" tIns="39177" rIns="78355" bIns="39177"/>
          <a:lstStyle>
            <a:lvl1pPr algn="ctr">
              <a:defRPr sz="12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86193"/>
      </p:ext>
    </p:extLst>
  </p:cSld>
  <p:clrMapOvr>
    <a:masterClrMapping/>
  </p:clrMapOvr>
  <p:transition spd="slow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3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20692983"/>
      </p:ext>
    </p:extLst>
  </p:cSld>
  <p:clrMapOvr>
    <a:masterClrMapping/>
  </p:clrMapOvr>
  <p:transition spd="slow">
    <p:pull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5517" y="1125538"/>
            <a:ext cx="5509683" cy="5327650"/>
          </a:xfrm>
        </p:spPr>
        <p:txBody>
          <a:bodyPr/>
          <a:lstStyle>
            <a:lvl1pPr>
              <a:defRPr sz="2400" baseline="0">
                <a:latin typeface="Verdana" pitchFamily="34" charset="0"/>
                <a:ea typeface="微软雅黑" pitchFamily="34" charset="-122"/>
              </a:defRPr>
            </a:lvl1pPr>
            <a:lvl2pPr>
              <a:defRPr sz="2000" baseline="0">
                <a:latin typeface="Verdana" pitchFamily="34" charset="0"/>
                <a:ea typeface="微软雅黑" pitchFamily="34" charset="-122"/>
              </a:defRPr>
            </a:lvl2pPr>
            <a:lvl3pPr>
              <a:defRPr sz="1800" baseline="0">
                <a:latin typeface="Verdana" pitchFamily="34" charset="0"/>
                <a:ea typeface="微软雅黑" pitchFamily="34" charset="-122"/>
              </a:defRPr>
            </a:lvl3pPr>
            <a:lvl4pPr>
              <a:defRPr sz="1600" baseline="0">
                <a:latin typeface="Verdana" pitchFamily="34" charset="0"/>
                <a:ea typeface="微软雅黑" pitchFamily="34" charset="-122"/>
              </a:defRPr>
            </a:lvl4pPr>
            <a:lvl5pPr>
              <a:defRPr sz="1600" baseline="0">
                <a:latin typeface="Verdana" pitchFamily="34" charset="0"/>
                <a:ea typeface="微软雅黑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8400" y="1125538"/>
            <a:ext cx="5511800" cy="5327650"/>
          </a:xfrm>
        </p:spPr>
        <p:txBody>
          <a:bodyPr/>
          <a:lstStyle>
            <a:lvl1pPr>
              <a:defRPr sz="2400" baseline="0">
                <a:latin typeface="Verdana" pitchFamily="34" charset="0"/>
                <a:ea typeface="微软雅黑" pitchFamily="34" charset="-122"/>
              </a:defRPr>
            </a:lvl1pPr>
            <a:lvl2pPr>
              <a:defRPr sz="2000" baseline="0">
                <a:latin typeface="Verdana" pitchFamily="34" charset="0"/>
                <a:ea typeface="微软雅黑" pitchFamily="34" charset="-122"/>
              </a:defRPr>
            </a:lvl2pPr>
            <a:lvl3pPr>
              <a:defRPr sz="1800" baseline="0">
                <a:latin typeface="Verdana" pitchFamily="34" charset="0"/>
                <a:ea typeface="微软雅黑" pitchFamily="34" charset="-122"/>
              </a:defRPr>
            </a:lvl3pPr>
            <a:lvl4pPr>
              <a:defRPr sz="1600" baseline="0">
                <a:latin typeface="Verdana" pitchFamily="34" charset="0"/>
                <a:ea typeface="微软雅黑" pitchFamily="34" charset="-122"/>
              </a:defRPr>
            </a:lvl4pPr>
            <a:lvl5pPr>
              <a:defRPr sz="1600" baseline="0">
                <a:latin typeface="Verdana" pitchFamily="34" charset="0"/>
                <a:ea typeface="微软雅黑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8841116"/>
      </p:ext>
    </p:extLst>
  </p:cSld>
  <p:clrMapOvr>
    <a:masterClrMapping/>
  </p:clrMapOvr>
  <p:transition spd="slow">
    <p:pull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4082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124744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1764506"/>
            <a:ext cx="5386917" cy="4760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90" y="1124744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90" y="1764506"/>
            <a:ext cx="5389033" cy="4760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11120394"/>
      </p:ext>
    </p:extLst>
  </p:cSld>
  <p:clrMapOvr>
    <a:masterClrMapping/>
  </p:clrMapOvr>
  <p:transition spd="slow">
    <p:pull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55" tIns="39177" rIns="78355" bIns="39177"/>
          <a:lstStyle>
            <a:lvl1pPr algn="ctr">
              <a:defRPr sz="12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227438"/>
      </p:ext>
    </p:extLst>
  </p:cSld>
  <p:clrMapOvr>
    <a:masterClrMapping/>
  </p:clrMapOvr>
  <p:transition spd="slow">
    <p:pull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55" tIns="39177" rIns="78355" bIns="39177"/>
          <a:lstStyle>
            <a:lvl1pPr algn="ctr">
              <a:defRPr sz="12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69925"/>
      </p:ext>
    </p:extLst>
  </p:cSld>
  <p:clrMapOvr>
    <a:masterClrMapping/>
  </p:clrMapOvr>
  <p:transition spd="slow">
    <p:pull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960263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960264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2122319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82103095"/>
      </p:ext>
    </p:extLst>
  </p:cSld>
  <p:clrMapOvr>
    <a:masterClrMapping/>
  </p:clrMapOvr>
  <p:transition spd="slow">
    <p:pull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5225752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1037927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792490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73212757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94795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675248"/>
      </p:ext>
    </p:extLst>
  </p:cSld>
  <p:clrMapOvr>
    <a:masterClrMapping/>
  </p:clrMapOvr>
  <p:transition spd="slow">
    <p:pull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53503" y="333378"/>
            <a:ext cx="2806700" cy="61198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7052" y="333378"/>
            <a:ext cx="8223249" cy="61198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18718981"/>
      </p:ext>
    </p:extLst>
  </p:cSld>
  <p:clrMapOvr>
    <a:masterClrMapping/>
  </p:clrMapOvr>
  <p:transition spd="slow">
    <p:pull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1"/>
          </p:nvPr>
        </p:nvSpPr>
        <p:spPr>
          <a:xfrm>
            <a:off x="381000" y="1143001"/>
            <a:ext cx="11525251" cy="2500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2"/>
          </p:nvPr>
        </p:nvSpPr>
        <p:spPr>
          <a:xfrm>
            <a:off x="381000" y="3857625"/>
            <a:ext cx="11525251" cy="25717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33480634"/>
      </p:ext>
    </p:extLst>
  </p:cSld>
  <p:clrMapOvr>
    <a:masterClrMapping/>
  </p:clrMapOvr>
  <p:transition spd="slow">
    <p:pull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27381" y="1341438"/>
            <a:ext cx="11233248" cy="15113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27051" y="3284538"/>
            <a:ext cx="11233149" cy="28813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7211721"/>
      </p:ext>
    </p:extLst>
  </p:cSld>
  <p:clrMapOvr>
    <a:masterClrMapping/>
  </p:clrMapOvr>
  <p:transition spd="slow">
    <p:pull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32440" y="6641976"/>
            <a:ext cx="1632181" cy="2160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11643715" y="6642012"/>
            <a:ext cx="527912" cy="216023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+mn-lt"/>
              </a:defRPr>
            </a:lvl1pPr>
          </a:lstStyle>
          <a:p>
            <a:pPr>
              <a:defRPr/>
            </a:pPr>
            <a:fld id="{CFF10007-8FCC-43DC-B82D-4AE4189E914C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527381" y="404664"/>
            <a:ext cx="8502187" cy="384498"/>
          </a:xfrm>
        </p:spPr>
        <p:txBody>
          <a:bodyPr/>
          <a:lstStyle>
            <a:lvl1pPr>
              <a:defRPr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dirty="0"/>
              <a:t>单击以编辑母片标题样式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070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32440" y="6641976"/>
            <a:ext cx="1632181" cy="2160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11643715" y="6642012"/>
            <a:ext cx="527912" cy="216023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+mn-lt"/>
              </a:defRPr>
            </a:lvl1pPr>
          </a:lstStyle>
          <a:p>
            <a:pPr>
              <a:defRPr/>
            </a:pPr>
            <a:fld id="{CFF10007-8FCC-43DC-B82D-4AE4189E914C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378125" y="380206"/>
            <a:ext cx="8502187" cy="384498"/>
          </a:xfrm>
        </p:spPr>
        <p:txBody>
          <a:bodyPr/>
          <a:lstStyle>
            <a:lvl1pPr>
              <a:defRPr sz="2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dirty="0"/>
              <a:t>单击以编辑母片标题样式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869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3417" y="515940"/>
            <a:ext cx="11582400" cy="81597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243417" y="1863725"/>
            <a:ext cx="11582400" cy="4491038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71FACB-E2A5-42D9-9B9C-B938D89F14D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072217" y="6548438"/>
            <a:ext cx="7924800" cy="1841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IBM Confidential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xfrm>
            <a:off x="732369" y="6548438"/>
            <a:ext cx="1339851" cy="1841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DE4788FB-9945-479C-A12D-64FD3B4D1025}" type="datetime1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10/12/2023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48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DingQi\桌面\封面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PBand0"/>
          <p:cNvSpPr>
            <a:spLocks noGrp="1" noChangeArrowheads="1"/>
          </p:cNvSpPr>
          <p:nvPr>
            <p:ph type="ctrTitle"/>
          </p:nvPr>
        </p:nvSpPr>
        <p:spPr>
          <a:xfrm>
            <a:off x="1390655" y="4643437"/>
            <a:ext cx="9563100" cy="57785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" name="副标题 4"/>
          <p:cNvSpPr>
            <a:spLocks noGrp="1"/>
          </p:cNvSpPr>
          <p:nvPr>
            <p:ph type="subTitle" idx="4294967295"/>
          </p:nvPr>
        </p:nvSpPr>
        <p:spPr>
          <a:xfrm>
            <a:off x="2029887" y="5287963"/>
            <a:ext cx="8257116" cy="647700"/>
          </a:xfrm>
        </p:spPr>
        <p:txBody>
          <a:bodyPr/>
          <a:lstStyle/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11281268"/>
      </p:ext>
    </p:extLst>
  </p:cSld>
  <p:clrMapOvr>
    <a:masterClrMapping/>
  </p:clrMapOvr>
  <p:transition spd="slow">
    <p:pull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Verdana" pitchFamily="34" charset="0"/>
                <a:ea typeface="微软雅黑" pitchFamily="34" charset="-122"/>
              </a:defRPr>
            </a:lvl1pPr>
            <a:lvl2pPr>
              <a:defRPr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baseline="0">
                <a:latin typeface="Verdana" pitchFamily="34" charset="0"/>
                <a:ea typeface="微软雅黑" pitchFamily="34" charset="-122"/>
              </a:defRPr>
            </a:lvl4pPr>
            <a:lvl5pPr>
              <a:defRPr baseline="0">
                <a:latin typeface="Verdana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94419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483492"/>
      </p:ext>
    </p:extLst>
  </p:cSld>
  <p:clrMapOvr>
    <a:masterClrMapping/>
  </p:clrMapOvr>
  <p:transition spd="slow">
    <p:pull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37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07" indent="0">
              <a:buNone/>
              <a:defRPr sz="2400"/>
            </a:lvl2pPr>
            <a:lvl3pPr marL="1219020" indent="0">
              <a:buNone/>
              <a:defRPr sz="2133"/>
            </a:lvl3pPr>
            <a:lvl4pPr marL="1828528" indent="0">
              <a:buNone/>
              <a:defRPr sz="1867"/>
            </a:lvl4pPr>
            <a:lvl5pPr marL="2438038" indent="0">
              <a:buNone/>
              <a:defRPr sz="1867"/>
            </a:lvl5pPr>
            <a:lvl6pPr marL="3047544" indent="0">
              <a:buNone/>
              <a:defRPr sz="1867"/>
            </a:lvl6pPr>
            <a:lvl7pPr marL="3657051" indent="0">
              <a:buNone/>
              <a:defRPr sz="1867"/>
            </a:lvl7pPr>
            <a:lvl8pPr marL="4266560" indent="0">
              <a:buNone/>
              <a:defRPr sz="1867"/>
            </a:lvl8pPr>
            <a:lvl9pPr marL="4876069" indent="0">
              <a:buNone/>
              <a:defRPr sz="186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38939782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25281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5517" y="1125537"/>
            <a:ext cx="5509683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8400" y="1125537"/>
            <a:ext cx="5511800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1547028"/>
      </p:ext>
    </p:extLst>
  </p:cSld>
  <p:clrMapOvr>
    <a:masterClrMapping/>
  </p:clrMapOvr>
  <p:transition spd="slow">
    <p:pull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90661"/>
            <a:ext cx="10972800" cy="63408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19675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1836521"/>
            <a:ext cx="5386917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401" y="119675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401" y="1836521"/>
            <a:ext cx="5389033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37149217"/>
      </p:ext>
    </p:extLst>
  </p:cSld>
  <p:clrMapOvr>
    <a:masterClrMapping/>
  </p:clrMapOvr>
  <p:transition spd="slow">
    <p:pull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40428"/>
      </p:ext>
    </p:extLst>
  </p:cSld>
  <p:clrMapOvr>
    <a:masterClrMapping/>
  </p:clrMapOvr>
  <p:transition spd="slow">
    <p:pull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42101"/>
      </p:ext>
    </p:extLst>
  </p:cSld>
  <p:clrMapOvr>
    <a:masterClrMapping/>
  </p:clrMapOvr>
  <p:transition spd="slow">
    <p:pull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7" y="1104273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110428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2266337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68252933"/>
      </p:ext>
    </p:extLst>
  </p:cSld>
  <p:clrMapOvr>
    <a:masterClrMapping/>
  </p:clrMapOvr>
  <p:transition spd="slow">
    <p:pull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529776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110993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07" indent="0">
              <a:buNone/>
              <a:defRPr sz="3733"/>
            </a:lvl2pPr>
            <a:lvl3pPr marL="1219020" indent="0">
              <a:buNone/>
              <a:defRPr sz="3200"/>
            </a:lvl3pPr>
            <a:lvl4pPr marL="1828528" indent="0">
              <a:buNone/>
              <a:defRPr sz="2667"/>
            </a:lvl4pPr>
            <a:lvl5pPr marL="2438038" indent="0">
              <a:buNone/>
              <a:defRPr sz="2667"/>
            </a:lvl5pPr>
            <a:lvl6pPr marL="3047544" indent="0">
              <a:buNone/>
              <a:defRPr sz="2667"/>
            </a:lvl6pPr>
            <a:lvl7pPr marL="3657051" indent="0">
              <a:buNone/>
              <a:defRPr sz="2667"/>
            </a:lvl7pPr>
            <a:lvl8pPr marL="4266560" indent="0">
              <a:buNone/>
              <a:defRPr sz="2667"/>
            </a:lvl8pPr>
            <a:lvl9pPr marL="4876069" indent="0">
              <a:buNone/>
              <a:defRPr sz="2667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864505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12931130"/>
      </p:ext>
    </p:extLst>
  </p:cSld>
  <p:clrMapOvr>
    <a:masterClrMapping/>
  </p:clrMapOvr>
  <p:transition spd="slow">
    <p:pull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93596289"/>
      </p:ext>
    </p:extLst>
  </p:cSld>
  <p:clrMapOvr>
    <a:masterClrMapping/>
  </p:clrMapOvr>
  <p:transition spd="slow">
    <p:pull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53507" y="333380"/>
            <a:ext cx="2806700" cy="61198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7058" y="333380"/>
            <a:ext cx="8223249" cy="61198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79747141"/>
      </p:ext>
    </p:extLst>
  </p:cSld>
  <p:clrMapOvr>
    <a:masterClrMapping/>
  </p:clrMapOvr>
  <p:transition spd="slow">
    <p:pull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1"/>
          </p:nvPr>
        </p:nvSpPr>
        <p:spPr>
          <a:xfrm>
            <a:off x="381001" y="1143009"/>
            <a:ext cx="11525251" cy="2500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2"/>
          </p:nvPr>
        </p:nvSpPr>
        <p:spPr>
          <a:xfrm>
            <a:off x="381001" y="3857634"/>
            <a:ext cx="11525251" cy="25717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66227620"/>
      </p:ext>
    </p:extLst>
  </p:cSld>
  <p:clrMapOvr>
    <a:masterClrMapping/>
  </p:clrMapOvr>
  <p:transition spd="slow">
    <p:pull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27381" y="1341439"/>
            <a:ext cx="11233248" cy="15113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27052" y="3284539"/>
            <a:ext cx="11233149" cy="28813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3261051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2938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32440" y="6641976"/>
            <a:ext cx="1632181" cy="2160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65" tIns="46033" rIns="92065" bIns="46033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067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</a:lstStyle>
          <a:p>
            <a:pPr defTabSz="1219020">
              <a:defRPr/>
            </a:pPr>
            <a:endParaRPr lang="en-US" dirty="0"/>
          </a:p>
        </p:txBody>
      </p:sp>
      <p:sp>
        <p:nvSpPr>
          <p:cNvPr id="9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11643715" y="6642021"/>
            <a:ext cx="527912" cy="216023"/>
          </a:xfrm>
          <a:prstGeom prst="rect">
            <a:avLst/>
          </a:prstGeom>
        </p:spPr>
        <p:txBody>
          <a:bodyPr/>
          <a:lstStyle>
            <a:lvl1pPr>
              <a:defRPr sz="1067">
                <a:latin typeface="+mn-lt"/>
              </a:defRPr>
            </a:lvl1pPr>
          </a:lstStyle>
          <a:p>
            <a:pPr>
              <a:defRPr/>
            </a:pPr>
            <a:fld id="{CFF10007-8FCC-43DC-B82D-4AE4189E914C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666157" y="596229"/>
            <a:ext cx="8502187" cy="384499"/>
          </a:xfrm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dirty="0"/>
              <a:t>单击以编辑母片标题样式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644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8283" y="380785"/>
            <a:ext cx="11582400" cy="81597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243417" y="1863734"/>
            <a:ext cx="11582400" cy="4491039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71FACB-E2A5-42D9-9B9C-B938D89F14D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072217" y="6548446"/>
            <a:ext cx="7924800" cy="184151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219020">
              <a:defRPr/>
            </a:pPr>
            <a:r>
              <a:rPr lang="en-US" altLang="zh-CN" smtClean="0">
                <a:solidFill>
                  <a:srgbClr val="000000"/>
                </a:solidFill>
              </a:rPr>
              <a:t>IBM Confidential</a:t>
            </a: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xfrm>
            <a:off x="732369" y="6548446"/>
            <a:ext cx="1339851" cy="184151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panose="02010600030101010101" pitchFamily="2" charset="-122"/>
              </a:defRPr>
            </a:lvl1pPr>
          </a:lstStyle>
          <a:p>
            <a:pPr defTabSz="1219020">
              <a:defRPr/>
            </a:pPr>
            <a:fld id="{DE4788FB-9945-479C-A12D-64FD3B4D1025}" type="datetime1">
              <a:rPr lang="en-US" altLang="zh-CN" smtClean="0">
                <a:solidFill>
                  <a:srgbClr val="000000"/>
                </a:solidFill>
              </a:rPr>
              <a:pPr defTabSz="1219020">
                <a:defRPr/>
              </a:pPr>
              <a:t>10/12/2023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29056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DingQi\桌面\封面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PBand0"/>
          <p:cNvSpPr>
            <a:spLocks noGrp="1" noChangeArrowheads="1"/>
          </p:cNvSpPr>
          <p:nvPr>
            <p:ph type="ctrTitle"/>
          </p:nvPr>
        </p:nvSpPr>
        <p:spPr>
          <a:xfrm>
            <a:off x="1390655" y="4643437"/>
            <a:ext cx="9563100" cy="57785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" name="副标题 4"/>
          <p:cNvSpPr>
            <a:spLocks noGrp="1"/>
          </p:cNvSpPr>
          <p:nvPr>
            <p:ph type="subTitle" idx="4294967295"/>
          </p:nvPr>
        </p:nvSpPr>
        <p:spPr>
          <a:xfrm>
            <a:off x="2029887" y="5287963"/>
            <a:ext cx="8257116" cy="647700"/>
          </a:xfrm>
        </p:spPr>
        <p:txBody>
          <a:bodyPr/>
          <a:lstStyle/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706083885"/>
      </p:ext>
    </p:extLst>
  </p:cSld>
  <p:clrMapOvr>
    <a:masterClrMapping/>
  </p:clrMapOvr>
  <p:transition spd="slow">
    <p:pull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Verdana" pitchFamily="34" charset="0"/>
                <a:ea typeface="微软雅黑" pitchFamily="34" charset="-122"/>
              </a:defRPr>
            </a:lvl1pPr>
            <a:lvl2pPr>
              <a:defRPr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baseline="0">
                <a:latin typeface="Verdana" pitchFamily="34" charset="0"/>
                <a:ea typeface="微软雅黑" pitchFamily="34" charset="-122"/>
              </a:defRPr>
            </a:lvl4pPr>
            <a:lvl5pPr>
              <a:defRPr baseline="0">
                <a:latin typeface="Verdana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94419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095131"/>
      </p:ext>
    </p:extLst>
  </p:cSld>
  <p:clrMapOvr>
    <a:masterClrMapping/>
  </p:clrMapOvr>
  <p:transition spd="slow">
    <p:pull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37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07" indent="0">
              <a:buNone/>
              <a:defRPr sz="2400"/>
            </a:lvl2pPr>
            <a:lvl3pPr marL="1219020" indent="0">
              <a:buNone/>
              <a:defRPr sz="2133"/>
            </a:lvl3pPr>
            <a:lvl4pPr marL="1828528" indent="0">
              <a:buNone/>
              <a:defRPr sz="1867"/>
            </a:lvl4pPr>
            <a:lvl5pPr marL="2438038" indent="0">
              <a:buNone/>
              <a:defRPr sz="1867"/>
            </a:lvl5pPr>
            <a:lvl6pPr marL="3047544" indent="0">
              <a:buNone/>
              <a:defRPr sz="1867"/>
            </a:lvl6pPr>
            <a:lvl7pPr marL="3657051" indent="0">
              <a:buNone/>
              <a:defRPr sz="1867"/>
            </a:lvl7pPr>
            <a:lvl8pPr marL="4266560" indent="0">
              <a:buNone/>
              <a:defRPr sz="1867"/>
            </a:lvl8pPr>
            <a:lvl9pPr marL="4876069" indent="0">
              <a:buNone/>
              <a:defRPr sz="186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46856670"/>
      </p:ext>
    </p:extLst>
  </p:cSld>
  <p:clrMapOvr>
    <a:masterClrMapping/>
  </p:clrMapOvr>
  <p:transition spd="slow">
    <p:pull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5517" y="1125537"/>
            <a:ext cx="5509683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8400" y="1125537"/>
            <a:ext cx="5511800" cy="5327651"/>
          </a:xfrm>
        </p:spPr>
        <p:txBody>
          <a:bodyPr/>
          <a:lstStyle>
            <a:lvl1pPr>
              <a:defRPr sz="3200" baseline="0">
                <a:latin typeface="Verdana" pitchFamily="34" charset="0"/>
                <a:ea typeface="微软雅黑" pitchFamily="34" charset="-122"/>
              </a:defRPr>
            </a:lvl1pPr>
            <a:lvl2pPr>
              <a:defRPr sz="2667" baseline="0">
                <a:latin typeface="Verdana" pitchFamily="34" charset="0"/>
                <a:ea typeface="微软雅黑" pitchFamily="34" charset="-122"/>
              </a:defRPr>
            </a:lvl2pPr>
            <a:lvl3pPr>
              <a:defRPr sz="2400" baseline="0">
                <a:latin typeface="Verdana" pitchFamily="34" charset="0"/>
                <a:ea typeface="微软雅黑" pitchFamily="34" charset="-122"/>
              </a:defRPr>
            </a:lvl3pPr>
            <a:lvl4pPr>
              <a:defRPr sz="2133" baseline="0">
                <a:latin typeface="Verdana" pitchFamily="34" charset="0"/>
                <a:ea typeface="微软雅黑" pitchFamily="34" charset="-122"/>
              </a:defRPr>
            </a:lvl4pPr>
            <a:lvl5pPr>
              <a:defRPr sz="2133" baseline="0">
                <a:latin typeface="Verdana" pitchFamily="34" charset="0"/>
                <a:ea typeface="微软雅黑" pitchFamily="34" charset="-122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7106340"/>
      </p:ext>
    </p:extLst>
  </p:cSld>
  <p:clrMapOvr>
    <a:masterClrMapping/>
  </p:clrMapOvr>
  <p:transition spd="slow">
    <p:pull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490661"/>
            <a:ext cx="10972800" cy="63408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19675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1836521"/>
            <a:ext cx="5386917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401" y="119675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07" indent="0">
              <a:buNone/>
              <a:defRPr sz="2667" b="1"/>
            </a:lvl2pPr>
            <a:lvl3pPr marL="1219020" indent="0">
              <a:buNone/>
              <a:defRPr sz="2400" b="1"/>
            </a:lvl3pPr>
            <a:lvl4pPr marL="1828528" indent="0">
              <a:buNone/>
              <a:defRPr sz="2133" b="1"/>
            </a:lvl4pPr>
            <a:lvl5pPr marL="2438038" indent="0">
              <a:buNone/>
              <a:defRPr sz="2133" b="1"/>
            </a:lvl5pPr>
            <a:lvl6pPr marL="3047544" indent="0">
              <a:buNone/>
              <a:defRPr sz="2133" b="1"/>
            </a:lvl6pPr>
            <a:lvl7pPr marL="3657051" indent="0">
              <a:buNone/>
              <a:defRPr sz="2133" b="1"/>
            </a:lvl7pPr>
            <a:lvl8pPr marL="4266560" indent="0">
              <a:buNone/>
              <a:defRPr sz="2133" b="1"/>
            </a:lvl8pPr>
            <a:lvl9pPr marL="4876069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401" y="1836521"/>
            <a:ext cx="5389033" cy="4760839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88088197"/>
      </p:ext>
    </p:extLst>
  </p:cSld>
  <p:clrMapOvr>
    <a:masterClrMapping/>
  </p:clrMapOvr>
  <p:transition spd="slow">
    <p:pull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333638"/>
      </p:ext>
    </p:extLst>
  </p:cSld>
  <p:clrMapOvr>
    <a:masterClrMapping/>
  </p:clrMapOvr>
  <p:transition spd="slow">
    <p:pull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41248"/>
      </p:ext>
    </p:extLst>
  </p:cSld>
  <p:clrMapOvr>
    <a:masterClrMapping/>
  </p:clrMapOvr>
  <p:transition spd="slow">
    <p:pull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7" y="1104273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110428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2266337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07" indent="0">
              <a:buNone/>
              <a:defRPr sz="1600"/>
            </a:lvl2pPr>
            <a:lvl3pPr marL="1219020" indent="0">
              <a:buNone/>
              <a:defRPr sz="1333"/>
            </a:lvl3pPr>
            <a:lvl4pPr marL="1828528" indent="0">
              <a:buNone/>
              <a:defRPr sz="1200"/>
            </a:lvl4pPr>
            <a:lvl5pPr marL="2438038" indent="0">
              <a:buNone/>
              <a:defRPr sz="1200"/>
            </a:lvl5pPr>
            <a:lvl6pPr marL="3047544" indent="0">
              <a:buNone/>
              <a:defRPr sz="1200"/>
            </a:lvl6pPr>
            <a:lvl7pPr marL="3657051" indent="0">
              <a:buNone/>
              <a:defRPr sz="1200"/>
            </a:lvl7pPr>
            <a:lvl8pPr marL="4266560" indent="0">
              <a:buNone/>
              <a:defRPr sz="1200"/>
            </a:lvl8pPr>
            <a:lvl9pPr marL="4876069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39398359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6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slideLayout" Target="../slideLayouts/slideLayout7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3" Type="http://schemas.openxmlformats.org/officeDocument/2006/relationships/slideLayout" Target="../slideLayouts/slideLayout7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78.xml"/><Relationship Id="rId16" Type="http://schemas.openxmlformats.org/officeDocument/2006/relationships/theme" Target="../theme/theme7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93.xml"/><Relationship Id="rId16" Type="http://schemas.openxmlformats.org/officeDocument/2006/relationships/theme" Target="../theme/theme8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125FD-79AB-4FB3-A663-99904A9ED01D}" type="datetimeFigureOut">
              <a:rPr lang="zh-CN" altLang="en-US" smtClean="0"/>
              <a:t>2023/10/12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55AE3-B946-4A44-92BB-931CE7E49A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313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fld id="{058D0963-2646-4D18-B262-DC7309B7E9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020"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fld id="{A7C9025F-7D5C-4C37-AF36-3E07B230116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02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95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02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454" indent="-380944" algn="l" defTabSz="1219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773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80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790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296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1808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316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0824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07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2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2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3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44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51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069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fanliyuan\Desktop\PPT模板-26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9" y="16892"/>
            <a:ext cx="12205989" cy="686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3395" y="549505"/>
            <a:ext cx="9120716" cy="50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3392" y="1197693"/>
            <a:ext cx="10945216" cy="532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925836" y="6504384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pPr defTabSz="1219020"/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 defTabSz="1219020"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85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 spd="slow">
    <p:pul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5pPr>
      <a:lvl6pPr marL="609507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6pPr>
      <a:lvl7pPr marL="1219020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7pPr>
      <a:lvl8pPr marL="182852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8pPr>
      <a:lvl9pPr marL="243803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9pPr>
    </p:titleStyle>
    <p:bodyStyle>
      <a:lvl1pPr marL="457131" indent="-457131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3200">
          <a:solidFill>
            <a:schemeClr val="tx1"/>
          </a:solidFill>
          <a:latin typeface="Verdana" pitchFamily="34" charset="0"/>
          <a:ea typeface="微软雅黑" pitchFamily="34" charset="-122"/>
          <a:cs typeface="+mn-cs"/>
        </a:defRPr>
      </a:lvl1pPr>
      <a:lvl2pPr marL="990454" indent="-3809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p"/>
        <a:defRPr sz="2667">
          <a:solidFill>
            <a:schemeClr val="tx1"/>
          </a:solidFill>
          <a:latin typeface="Verdana" pitchFamily="34" charset="0"/>
          <a:ea typeface="微软雅黑" pitchFamily="34" charset="-122"/>
        </a:defRPr>
      </a:lvl2pPr>
      <a:lvl3pPr marL="1523773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3200">
          <a:solidFill>
            <a:schemeClr val="tx1"/>
          </a:solidFill>
          <a:latin typeface="Verdana" pitchFamily="34" charset="0"/>
          <a:ea typeface="微软雅黑" pitchFamily="34" charset="-122"/>
        </a:defRPr>
      </a:lvl3pPr>
      <a:lvl4pPr marL="213328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133">
          <a:solidFill>
            <a:schemeClr val="tx1"/>
          </a:solidFill>
          <a:latin typeface="Verdana" pitchFamily="34" charset="0"/>
          <a:ea typeface="微软雅黑" pitchFamily="34" charset="-122"/>
        </a:defRPr>
      </a:lvl4pPr>
      <a:lvl5pPr marL="274279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Verdana" pitchFamily="34" charset="0"/>
          <a:ea typeface="微软雅黑" pitchFamily="34" charset="-122"/>
        </a:defRPr>
      </a:lvl5pPr>
      <a:lvl6pPr marL="335229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6pPr>
      <a:lvl7pPr marL="3961808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7pPr>
      <a:lvl8pPr marL="457131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8pPr>
      <a:lvl9pPr marL="5180824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07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2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2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3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44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51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069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fanliyuan\Desktop\PPT模板-26.jp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9" y="16892"/>
            <a:ext cx="12205989" cy="686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3395" y="549506"/>
            <a:ext cx="9120716" cy="50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3392" y="1197693"/>
            <a:ext cx="10945216" cy="532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925836" y="6504384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pPr defTabSz="914377"/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 defTabSz="914377"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3" r:id="rId14"/>
  </p:sldLayoutIdLst>
  <p:transition spd="slow">
    <p:pul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5pPr>
      <a:lvl6pPr marL="609491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6pPr>
      <a:lvl7pPr marL="1218990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7pPr>
      <a:lvl8pPr marL="1828482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8pPr>
      <a:lvl9pPr marL="243797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9pPr>
    </p:titleStyle>
    <p:bodyStyle>
      <a:lvl1pPr marL="457119" indent="-457119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3200">
          <a:solidFill>
            <a:schemeClr val="tx1"/>
          </a:solidFill>
          <a:latin typeface="Verdana" pitchFamily="34" charset="0"/>
          <a:ea typeface="微软雅黑" pitchFamily="34" charset="-122"/>
          <a:cs typeface="+mn-cs"/>
        </a:defRPr>
      </a:lvl1pPr>
      <a:lvl2pPr marL="990430" indent="-38093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p"/>
        <a:defRPr sz="2667">
          <a:solidFill>
            <a:schemeClr val="tx1"/>
          </a:solidFill>
          <a:latin typeface="Verdana" pitchFamily="34" charset="0"/>
          <a:ea typeface="微软雅黑" pitchFamily="34" charset="-122"/>
        </a:defRPr>
      </a:lvl2pPr>
      <a:lvl3pPr marL="1523735" indent="-3047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3200">
          <a:solidFill>
            <a:schemeClr val="tx1"/>
          </a:solidFill>
          <a:latin typeface="Verdana" pitchFamily="34" charset="0"/>
          <a:ea typeface="微软雅黑" pitchFamily="34" charset="-122"/>
        </a:defRPr>
      </a:lvl3pPr>
      <a:lvl4pPr marL="2133227" indent="-3047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133">
          <a:solidFill>
            <a:schemeClr val="tx1"/>
          </a:solidFill>
          <a:latin typeface="Verdana" pitchFamily="34" charset="0"/>
          <a:ea typeface="微软雅黑" pitchFamily="34" charset="-122"/>
        </a:defRPr>
      </a:lvl4pPr>
      <a:lvl5pPr marL="2742722" indent="-3047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Verdana" pitchFamily="34" charset="0"/>
          <a:ea typeface="微软雅黑" pitchFamily="34" charset="-122"/>
        </a:defRPr>
      </a:lvl5pPr>
      <a:lvl6pPr marL="3352212" indent="-304744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6pPr>
      <a:lvl7pPr marL="3961709" indent="-304744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7pPr>
      <a:lvl8pPr marL="4571202" indent="-304744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8pPr>
      <a:lvl9pPr marL="5180694" indent="-304744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1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90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2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8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8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59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fld id="{DC473A6D-188C-41BF-BA0D-D674BCD970D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020"/>
              <a:t>2023/10/12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20"/>
            <a:fld id="{A0EBD19F-A9AD-488D-988F-8C49DCDEABE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02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3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121902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454" indent="-380944" algn="l" defTabSz="1219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773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80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790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296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1808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316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0824" indent="-304752" algn="l" defTabSz="1219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07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2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2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3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44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51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069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9" descr="内页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27051" y="333375"/>
            <a:ext cx="9120716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517" y="1125538"/>
            <a:ext cx="11224683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1218837" cy="381000"/>
          </a:xfrm>
          <a:prstGeom prst="rect">
            <a:avLst/>
          </a:prstGeom>
        </p:spPr>
        <p:txBody>
          <a:bodyPr lIns="78355" tIns="39177" rIns="78355" bIns="39177"/>
          <a:lstStyle>
            <a:lvl1pPr algn="ctr">
              <a:defRPr sz="1200"/>
            </a:lvl1pPr>
          </a:lstStyle>
          <a:p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45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</p:sldLayoutIdLst>
  <p:transition spd="slow">
    <p:pul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微软雅黑" pitchFamily="34" charset="-122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2400">
          <a:solidFill>
            <a:schemeClr val="tx1"/>
          </a:solidFill>
          <a:latin typeface="Verdana" pitchFamily="34" charset="0"/>
          <a:ea typeface="微软雅黑" pitchFamily="34" charset="-122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p"/>
        <a:defRPr sz="2000">
          <a:solidFill>
            <a:schemeClr val="tx1"/>
          </a:solidFill>
          <a:latin typeface="Verdana" pitchFamily="34" charset="0"/>
          <a:ea typeface="微软雅黑" pitchFamily="34" charset="-122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2400">
          <a:solidFill>
            <a:schemeClr val="tx1"/>
          </a:solidFill>
          <a:latin typeface="Verdana" pitchFamily="34" charset="0"/>
          <a:ea typeface="微软雅黑" pitchFamily="34" charset="-122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Verdana" pitchFamily="34" charset="0"/>
          <a:ea typeface="微软雅黑" pitchFamily="34" charset="-122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400">
          <a:solidFill>
            <a:schemeClr val="tx1"/>
          </a:solidFill>
          <a:latin typeface="Verdana" pitchFamily="34" charset="0"/>
          <a:ea typeface="微软雅黑" pitchFamily="34" charset="-122"/>
        </a:defRPr>
      </a:lvl5pPr>
      <a:lvl6pPr marL="25146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fanliyuan\Desktop\PPT模板-26.jp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9" y="16892"/>
            <a:ext cx="12205989" cy="686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3395" y="549505"/>
            <a:ext cx="9120716" cy="50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3392" y="1197693"/>
            <a:ext cx="10945216" cy="532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925836" y="6504384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pPr defTabSz="1219020"/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 defTabSz="1219020"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2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</p:sldLayoutIdLst>
  <p:transition spd="slow">
    <p:pul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5pPr>
      <a:lvl6pPr marL="609507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6pPr>
      <a:lvl7pPr marL="1219020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7pPr>
      <a:lvl8pPr marL="182852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8pPr>
      <a:lvl9pPr marL="243803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9pPr>
    </p:titleStyle>
    <p:bodyStyle>
      <a:lvl1pPr marL="457131" indent="-457131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3200">
          <a:solidFill>
            <a:schemeClr val="tx1"/>
          </a:solidFill>
          <a:latin typeface="Verdana" pitchFamily="34" charset="0"/>
          <a:ea typeface="微软雅黑" pitchFamily="34" charset="-122"/>
          <a:cs typeface="+mn-cs"/>
        </a:defRPr>
      </a:lvl1pPr>
      <a:lvl2pPr marL="990454" indent="-3809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p"/>
        <a:defRPr sz="2667">
          <a:solidFill>
            <a:schemeClr val="tx1"/>
          </a:solidFill>
          <a:latin typeface="Verdana" pitchFamily="34" charset="0"/>
          <a:ea typeface="微软雅黑" pitchFamily="34" charset="-122"/>
        </a:defRPr>
      </a:lvl2pPr>
      <a:lvl3pPr marL="1523773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3200">
          <a:solidFill>
            <a:schemeClr val="tx1"/>
          </a:solidFill>
          <a:latin typeface="Verdana" pitchFamily="34" charset="0"/>
          <a:ea typeface="微软雅黑" pitchFamily="34" charset="-122"/>
        </a:defRPr>
      </a:lvl3pPr>
      <a:lvl4pPr marL="213328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133">
          <a:solidFill>
            <a:schemeClr val="tx1"/>
          </a:solidFill>
          <a:latin typeface="Verdana" pitchFamily="34" charset="0"/>
          <a:ea typeface="微软雅黑" pitchFamily="34" charset="-122"/>
        </a:defRPr>
      </a:lvl4pPr>
      <a:lvl5pPr marL="274279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Verdana" pitchFamily="34" charset="0"/>
          <a:ea typeface="微软雅黑" pitchFamily="34" charset="-122"/>
        </a:defRPr>
      </a:lvl5pPr>
      <a:lvl6pPr marL="335229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6pPr>
      <a:lvl7pPr marL="3961808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7pPr>
      <a:lvl8pPr marL="457131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8pPr>
      <a:lvl9pPr marL="5180824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07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2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2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3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44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51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069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fanliyuan\Desktop\PPT模板-26.jp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9" y="16892"/>
            <a:ext cx="12205989" cy="686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3395" y="549505"/>
            <a:ext cx="9120716" cy="50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3392" y="1197693"/>
            <a:ext cx="10945216" cy="532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925836" y="6504384"/>
            <a:ext cx="1218837" cy="381000"/>
          </a:xfrm>
          <a:prstGeom prst="rect">
            <a:avLst/>
          </a:prstGeom>
        </p:spPr>
        <p:txBody>
          <a:bodyPr lIns="78345" tIns="39172" rIns="78345" bIns="39172"/>
          <a:lstStyle>
            <a:lvl1pPr algn="ctr">
              <a:defRPr sz="1600"/>
            </a:lvl1pPr>
          </a:lstStyle>
          <a:p>
            <a:pPr defTabSz="1219020"/>
            <a:fld id="{63D0A05F-5731-41E0-9017-6AE2E04D3978}" type="slidenum">
              <a:rPr lang="zh-CN" altLang="en-US" smtClean="0">
                <a:solidFill>
                  <a:srgbClr val="000000"/>
                </a:solidFill>
              </a:rPr>
              <a:pPr defTabSz="1219020"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98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</p:sldLayoutIdLst>
  <p:transition spd="slow">
    <p:pul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5pPr>
      <a:lvl6pPr marL="609507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6pPr>
      <a:lvl7pPr marL="1219020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7pPr>
      <a:lvl8pPr marL="182852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8pPr>
      <a:lvl9pPr marL="2438038" algn="l" rtl="0" eaLnBrk="1" fontAlgn="base" hangingPunct="1">
        <a:spcBef>
          <a:spcPct val="0"/>
        </a:spcBef>
        <a:spcAft>
          <a:spcPct val="0"/>
        </a:spcAft>
        <a:defRPr sz="3467" b="1">
          <a:solidFill>
            <a:schemeClr val="tx2"/>
          </a:solidFill>
          <a:latin typeface="Arial" charset="0"/>
          <a:ea typeface="微软雅黑" pitchFamily="34" charset="-122"/>
        </a:defRPr>
      </a:lvl9pPr>
    </p:titleStyle>
    <p:bodyStyle>
      <a:lvl1pPr marL="457131" indent="-457131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3200">
          <a:solidFill>
            <a:schemeClr val="tx1"/>
          </a:solidFill>
          <a:latin typeface="Verdana" pitchFamily="34" charset="0"/>
          <a:ea typeface="微软雅黑" pitchFamily="34" charset="-122"/>
          <a:cs typeface="+mn-cs"/>
        </a:defRPr>
      </a:lvl1pPr>
      <a:lvl2pPr marL="990454" indent="-380944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p"/>
        <a:defRPr sz="2667">
          <a:solidFill>
            <a:schemeClr val="tx1"/>
          </a:solidFill>
          <a:latin typeface="Verdana" pitchFamily="34" charset="0"/>
          <a:ea typeface="微软雅黑" pitchFamily="34" charset="-122"/>
        </a:defRPr>
      </a:lvl2pPr>
      <a:lvl3pPr marL="1523773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3200">
          <a:solidFill>
            <a:schemeClr val="tx1"/>
          </a:solidFill>
          <a:latin typeface="Verdana" pitchFamily="34" charset="0"/>
          <a:ea typeface="微软雅黑" pitchFamily="34" charset="-122"/>
        </a:defRPr>
      </a:lvl3pPr>
      <a:lvl4pPr marL="213328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133">
          <a:solidFill>
            <a:schemeClr val="tx1"/>
          </a:solidFill>
          <a:latin typeface="Verdana" pitchFamily="34" charset="0"/>
          <a:ea typeface="微软雅黑" pitchFamily="34" charset="-122"/>
        </a:defRPr>
      </a:lvl4pPr>
      <a:lvl5pPr marL="2742790" indent="-304752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Verdana" pitchFamily="34" charset="0"/>
          <a:ea typeface="微软雅黑" pitchFamily="34" charset="-122"/>
        </a:defRPr>
      </a:lvl5pPr>
      <a:lvl6pPr marL="335229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6pPr>
      <a:lvl7pPr marL="3961808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7pPr>
      <a:lvl8pPr marL="4571316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8pPr>
      <a:lvl9pPr marL="5180824" indent="-304752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07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2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2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38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44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51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0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069" algn="l" defTabSz="12190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lement-h.dev.hikhub.ne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xxholly32/vite-plugin-custom-attr#-usag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cn.vuejs.org/guide/extras/web-components.html#web-components-vs-vue-component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ui-vue3.dev.hikhub.ne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v3-migration.vuejs.or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-1" y="1599592"/>
            <a:ext cx="11165305" cy="3369449"/>
          </a:xfrm>
          <a:prstGeom prst="rect">
            <a:avLst/>
          </a:prstGeom>
        </p:spPr>
        <p:txBody>
          <a:bodyPr vert="horz" lIns="121907" tIns="60953" rIns="121907" bIns="6095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48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2023 HUI </a:t>
            </a:r>
            <a:r>
              <a:rPr lang="zh-CN" altLang="en-US" sz="4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控件库</a:t>
            </a:r>
            <a:r>
              <a:rPr lang="zh-CN" altLang="en-US" sz="48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技术选型</a:t>
            </a:r>
            <a:endParaRPr lang="en-US" altLang="zh-CN" sz="48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endParaRPr lang="en-US" altLang="zh-CN" sz="4800" b="1" dirty="0" smtClean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en-US" altLang="zh-CN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				</a:t>
            </a:r>
            <a:r>
              <a:rPr lang="zh-CN" alt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</a:t>
            </a:r>
            <a:r>
              <a:rPr lang="zh-CN" altLang="en-US" sz="36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霄</a:t>
            </a:r>
            <a:r>
              <a:rPr lang="en-US" altLang="zh-CN" sz="36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</a:p>
        </p:txBody>
      </p:sp>
      <p:sp>
        <p:nvSpPr>
          <p:cNvPr id="7" name="文本占位符 2"/>
          <p:cNvSpPr txBox="1">
            <a:spLocks/>
          </p:cNvSpPr>
          <p:nvPr/>
        </p:nvSpPr>
        <p:spPr>
          <a:xfrm>
            <a:off x="-24661" y="10095"/>
            <a:ext cx="2856300" cy="898628"/>
          </a:xfrm>
          <a:prstGeom prst="rect">
            <a:avLst/>
          </a:prstGeom>
          <a:ln/>
        </p:spPr>
        <p:txBody>
          <a:bodyPr lIns="121907" tIns="60953" rIns="121907" bIns="60953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9pPr>
          </a:lstStyle>
          <a:p>
            <a:pPr defTabSz="1219020">
              <a:lnSpc>
                <a:spcPct val="150000"/>
              </a:lnSpc>
            </a:pPr>
            <a:r>
              <a:rPr lang="zh-CN" altLang="en-US" sz="1600" b="1" dirty="0">
                <a:solidFill>
                  <a:srgbClr val="000000"/>
                </a:solidFill>
                <a:latin typeface="微软雅黑"/>
                <a:ea typeface="微软雅黑"/>
              </a:rPr>
              <a:t>密级级别</a:t>
            </a:r>
            <a:r>
              <a:rPr lang="zh-CN" altLang="en-US" sz="1600" dirty="0">
                <a:solidFill>
                  <a:srgbClr val="000000"/>
                </a:solidFill>
                <a:latin typeface="微软雅黑"/>
                <a:ea typeface="微软雅黑"/>
              </a:rPr>
              <a:t>：</a:t>
            </a:r>
            <a:r>
              <a:rPr lang="en-US" altLang="zh-CN" sz="1600" b="1" dirty="0">
                <a:solidFill>
                  <a:srgbClr val="C00000"/>
                </a:solidFill>
                <a:latin typeface="微软雅黑"/>
                <a:ea typeface="微软雅黑"/>
              </a:rPr>
              <a:t>AAA</a:t>
            </a:r>
            <a:r>
              <a:rPr lang="zh-CN" altLang="en-US" sz="1600" b="1" dirty="0">
                <a:solidFill>
                  <a:srgbClr val="C00000"/>
                </a:solidFill>
                <a:latin typeface="微软雅黑"/>
                <a:ea typeface="微软雅黑"/>
              </a:rPr>
              <a:t>级商业秘密</a:t>
            </a:r>
            <a:endParaRPr lang="en-US" altLang="zh-CN" sz="1600" b="1" dirty="0">
              <a:solidFill>
                <a:srgbClr val="C00000"/>
              </a:solidFill>
              <a:latin typeface="微软雅黑"/>
              <a:ea typeface="微软雅黑"/>
            </a:endParaRPr>
          </a:p>
          <a:p>
            <a:pPr defTabSz="1219020">
              <a:lnSpc>
                <a:spcPct val="150000"/>
              </a:lnSpc>
            </a:pPr>
            <a:r>
              <a:rPr lang="zh-CN" altLang="en-US" sz="1600" b="1" dirty="0">
                <a:solidFill>
                  <a:srgbClr val="000000"/>
                </a:solidFill>
                <a:latin typeface="微软雅黑"/>
                <a:ea typeface="微软雅黑"/>
              </a:rPr>
              <a:t>生效时间</a:t>
            </a:r>
            <a:r>
              <a:rPr lang="zh-CN" altLang="en-US" sz="16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：</a:t>
            </a:r>
            <a:r>
              <a:rPr lang="en-US" altLang="zh-CN" sz="1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2023/09/20</a:t>
            </a:r>
            <a:endParaRPr lang="en-US" altLang="zh-CN" sz="1600" b="1" dirty="0">
              <a:solidFill>
                <a:srgbClr val="C00000"/>
              </a:solidFill>
              <a:latin typeface="微软雅黑"/>
              <a:ea typeface="微软雅黑"/>
            </a:endParaRPr>
          </a:p>
          <a:p>
            <a:pPr defTabSz="1219020">
              <a:lnSpc>
                <a:spcPct val="150000"/>
              </a:lnSpc>
            </a:pPr>
            <a:r>
              <a:rPr lang="zh-CN" altLang="en-US" sz="1600" b="1" dirty="0">
                <a:solidFill>
                  <a:srgbClr val="000000"/>
                </a:solidFill>
                <a:latin typeface="微软雅黑"/>
                <a:ea typeface="微软雅黑"/>
              </a:rPr>
              <a:t>保密期限：</a:t>
            </a:r>
            <a:r>
              <a:rPr lang="zh-CN" altLang="en-US" sz="1600" b="1" dirty="0">
                <a:solidFill>
                  <a:srgbClr val="C00000"/>
                </a:solidFill>
                <a:latin typeface="微软雅黑"/>
                <a:ea typeface="微软雅黑"/>
              </a:rPr>
              <a:t>永久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103418" y="519083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核心成员：魏震业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2381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3 </a:t>
            </a:r>
            <a:r>
              <a:rPr lang="zh-CN" altLang="en-US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执行方案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B: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element-plus +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部分控件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10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5467" y="1268772"/>
            <a:ext cx="104599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平台地址：</a:t>
            </a:r>
            <a:r>
              <a:rPr lang="en-US" altLang="zh-CN" b="1" dirty="0"/>
              <a:t> </a:t>
            </a:r>
            <a:r>
              <a:rPr lang="en-US" altLang="zh-CN" b="1" dirty="0">
                <a:hlinkClick r:id="rId3"/>
              </a:rPr>
              <a:t>http://element-h.dev.hikhub.net</a:t>
            </a:r>
            <a:r>
              <a:rPr lang="en-US" altLang="zh-CN" b="1" dirty="0" smtClean="0">
                <a:hlinkClick r:id="rId3"/>
              </a:rPr>
              <a:t>/</a:t>
            </a:r>
            <a:endParaRPr lang="en-US" altLang="zh-CN" b="1" dirty="0" smtClean="0"/>
          </a:p>
          <a:p>
            <a:endParaRPr lang="en-US" altLang="zh-CN" dirty="0"/>
          </a:p>
          <a:p>
            <a:r>
              <a:rPr lang="zh-CN" altLang="en-US" dirty="0"/>
              <a:t>定制功能 </a:t>
            </a:r>
            <a:r>
              <a:rPr lang="en-US" altLang="zh-CN" dirty="0"/>
              <a:t>= </a:t>
            </a:r>
            <a:r>
              <a:rPr lang="zh-CN" altLang="en-US" dirty="0" smtClean="0"/>
              <a:t>定制控件 </a:t>
            </a:r>
            <a:r>
              <a:rPr lang="en-US" altLang="zh-CN" dirty="0"/>
              <a:t>+ </a:t>
            </a:r>
            <a:r>
              <a:rPr lang="zh-CN" altLang="en-US" dirty="0"/>
              <a:t>定制样式 </a:t>
            </a:r>
            <a:r>
              <a:rPr lang="en-US" altLang="zh-CN" dirty="0"/>
              <a:t>+ </a:t>
            </a:r>
            <a:r>
              <a:rPr lang="zh-CN" altLang="en-US" dirty="0"/>
              <a:t>定制插槽 </a:t>
            </a:r>
            <a:endParaRPr lang="en-US" altLang="zh-CN" dirty="0" smtClean="0"/>
          </a:p>
          <a:p>
            <a:r>
              <a:rPr lang="zh-CN" altLang="en-US" dirty="0" smtClean="0"/>
              <a:t>定制控件：</a:t>
            </a:r>
            <a:r>
              <a:rPr lang="zh-CN" altLang="en-US" dirty="0"/>
              <a:t>传统意义上来说，业务上对我们来说比较通用的有下拉树，等；其他和我们 </a:t>
            </a:r>
            <a:r>
              <a:rPr lang="en-US" altLang="zh-CN" dirty="0"/>
              <a:t>hui </a:t>
            </a:r>
            <a:r>
              <a:rPr lang="zh-CN" altLang="en-US" dirty="0"/>
              <a:t>设计风格不一致的可能会有 时间控件。</a:t>
            </a:r>
          </a:p>
          <a:p>
            <a:r>
              <a:rPr lang="zh-CN" altLang="en-US" dirty="0"/>
              <a:t>定制样式：根据 </a:t>
            </a:r>
            <a:r>
              <a:rPr lang="en-US" altLang="zh-CN" dirty="0"/>
              <a:t>hui2.3 </a:t>
            </a:r>
            <a:r>
              <a:rPr lang="zh-CN" altLang="en-US" dirty="0"/>
              <a:t>风格二次封装的样式。</a:t>
            </a:r>
          </a:p>
          <a:p>
            <a:r>
              <a:rPr lang="zh-CN" altLang="en-US" dirty="0"/>
              <a:t>定制插槽：利用</a:t>
            </a:r>
            <a:r>
              <a:rPr lang="en-US" altLang="zh-CN" dirty="0" err="1"/>
              <a:t>vite</a:t>
            </a:r>
            <a:r>
              <a:rPr lang="zh-CN" altLang="en-US" dirty="0"/>
              <a:t>能力修改默认</a:t>
            </a:r>
            <a:r>
              <a:rPr lang="en-US" altLang="zh-CN" dirty="0" err="1" smtClean="0"/>
              <a:t>vue</a:t>
            </a:r>
            <a:r>
              <a:rPr lang="zh-CN" altLang="en-US" dirty="0" smtClean="0"/>
              <a:t>控件的</a:t>
            </a:r>
            <a:r>
              <a:rPr lang="zh-CN" altLang="en-US" dirty="0"/>
              <a:t>配置，参考 </a:t>
            </a:r>
            <a:r>
              <a:rPr lang="en-US" altLang="zh-CN" dirty="0"/>
              <a:t>https://</a:t>
            </a:r>
            <a:r>
              <a:rPr lang="en-US" altLang="zh-CN" dirty="0" smtClean="0"/>
              <a:t>github.com/xxholly32/vite-plugin-custom-attr</a:t>
            </a:r>
            <a:endParaRPr lang="en-US" altLang="zh-CN" b="1" dirty="0"/>
          </a:p>
          <a:p>
            <a:r>
              <a:rPr lang="zh-CN" altLang="en-US" dirty="0"/>
              <a:t>由于最早的 </a:t>
            </a:r>
            <a:r>
              <a:rPr lang="en-US" altLang="zh-CN" dirty="0"/>
              <a:t>hui </a:t>
            </a:r>
            <a:r>
              <a:rPr lang="zh-CN" altLang="en-US" dirty="0"/>
              <a:t>控件库是基于 </a:t>
            </a:r>
            <a:r>
              <a:rPr lang="en-US" altLang="zh-CN" dirty="0"/>
              <a:t>element-</a:t>
            </a:r>
            <a:r>
              <a:rPr lang="en-US" altLang="zh-CN" dirty="0" err="1"/>
              <a:t>ui</a:t>
            </a:r>
            <a:r>
              <a:rPr lang="en-US" altLang="zh-CN" dirty="0"/>
              <a:t> </a:t>
            </a:r>
            <a:r>
              <a:rPr lang="zh-CN" altLang="en-US" dirty="0"/>
              <a:t>开发的，但是重复造轮子的成本太高，而且会存在无法和社区优秀实践保持同步的情况。</a:t>
            </a:r>
          </a:p>
          <a:p>
            <a:r>
              <a:rPr lang="zh-CN" altLang="en-US" dirty="0"/>
              <a:t>由于现在的 </a:t>
            </a:r>
            <a:r>
              <a:rPr lang="en-US" altLang="zh-CN" dirty="0"/>
              <a:t>element-plus </a:t>
            </a:r>
            <a:r>
              <a:rPr lang="zh-CN" altLang="en-US" dirty="0"/>
              <a:t>的社区在中国的关注度是最高的，相对于 </a:t>
            </a:r>
            <a:r>
              <a:rPr lang="en-US" altLang="zh-CN" dirty="0"/>
              <a:t>element-</a:t>
            </a:r>
            <a:r>
              <a:rPr lang="en-US" altLang="zh-CN" dirty="0" err="1"/>
              <a:t>ui</a:t>
            </a:r>
            <a:r>
              <a:rPr lang="en-US" altLang="zh-CN" dirty="0"/>
              <a:t> </a:t>
            </a:r>
            <a:r>
              <a:rPr lang="zh-CN" altLang="en-US" dirty="0"/>
              <a:t>以及其他控件库来说，优势在于 社区活跃度、文档完善、控件丰富。</a:t>
            </a:r>
          </a:p>
          <a:p>
            <a:r>
              <a:rPr lang="zh-CN" altLang="en-US" dirty="0"/>
              <a:t>还有一点是 </a:t>
            </a:r>
            <a:r>
              <a:rPr lang="en-US" altLang="zh-CN" dirty="0"/>
              <a:t>element-plus </a:t>
            </a:r>
            <a:r>
              <a:rPr lang="zh-CN" altLang="en-US" dirty="0"/>
              <a:t>控件库的解耦程度还是相对其他开源控件库来说比较高的，所以我们可以很方便的进行二次开发，也就是我们可以根据自己公司或者部门的情况选择想要使用的控件。以及配合自己的业务场景进行二次开发或者封装。</a:t>
            </a:r>
          </a:p>
          <a:p>
            <a:r>
              <a:rPr lang="zh-CN" altLang="en-US" dirty="0"/>
              <a:t>当然会存在一些基础控件 （</a:t>
            </a:r>
            <a:r>
              <a:rPr lang="en-US" altLang="zh-CN" dirty="0"/>
              <a:t>element-plus</a:t>
            </a:r>
            <a:r>
              <a:rPr lang="zh-CN" altLang="en-US" dirty="0"/>
              <a:t>）无法满足的情况，那么我们可以给社区提 </a:t>
            </a:r>
            <a:r>
              <a:rPr lang="en-US" altLang="zh-CN" dirty="0"/>
              <a:t>issues</a:t>
            </a:r>
            <a:r>
              <a:rPr lang="zh-CN" altLang="en-US" dirty="0"/>
              <a:t>，和社区共建。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 smtClean="0"/>
              <a:t>已经在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个业务组件中落地过，并已发布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459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3 </a:t>
            </a:r>
            <a:r>
              <a:rPr lang="zh-CN" altLang="en-US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执行方案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B: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element-plus +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部分控件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11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1914" y="1803566"/>
            <a:ext cx="9864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优势：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底层基础能力能够与社区保持同步，并做到实时更新，社区较为活跃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组件库的部分维护成员也是</a:t>
            </a:r>
            <a:r>
              <a:rPr lang="en-US" altLang="zh-CN" b="1" dirty="0" err="1" smtClean="0"/>
              <a:t>vue</a:t>
            </a:r>
            <a:r>
              <a:rPr lang="en-US" altLang="zh-CN" b="1" dirty="0"/>
              <a:t> </a:t>
            </a:r>
            <a:r>
              <a:rPr lang="en-US" altLang="zh-CN" b="1" dirty="0" smtClean="0"/>
              <a:t>core </a:t>
            </a:r>
            <a:r>
              <a:rPr lang="en-US" altLang="zh-CN" b="1" dirty="0" err="1" smtClean="0"/>
              <a:t>teammember</a:t>
            </a:r>
            <a:r>
              <a:rPr lang="zh-CN" altLang="en-US" b="1" dirty="0" smtClean="0"/>
              <a:t>，长远看比较贴合</a:t>
            </a:r>
            <a:r>
              <a:rPr lang="en-US" altLang="zh-CN" b="1" dirty="0" smtClean="0"/>
              <a:t>VUE</a:t>
            </a:r>
            <a:r>
              <a:rPr lang="zh-CN" altLang="en-US" b="1" dirty="0" smtClean="0"/>
              <a:t>社区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业务开发学习成本较小（相对方案</a:t>
            </a:r>
            <a:r>
              <a:rPr lang="en-US" altLang="zh-CN" b="1" dirty="0"/>
              <a:t>A</a:t>
            </a:r>
            <a:r>
              <a:rPr lang="zh-CN" altLang="en-US" b="1" dirty="0" smtClean="0"/>
              <a:t>还是大一些），但基础控件的</a:t>
            </a:r>
            <a:r>
              <a:rPr lang="en-US" altLang="zh-CN" b="1" dirty="0" smtClean="0"/>
              <a:t>tag</a:t>
            </a:r>
            <a:r>
              <a:rPr lang="zh-CN" altLang="en-US" b="1" dirty="0" smtClean="0"/>
              <a:t>与</a:t>
            </a:r>
            <a:r>
              <a:rPr lang="en-US" altLang="zh-CN" b="1" dirty="0" err="1" smtClean="0"/>
              <a:t>api</a:t>
            </a:r>
            <a:r>
              <a:rPr lang="zh-CN" altLang="en-US" b="1" dirty="0" smtClean="0"/>
              <a:t>改动还是较小的。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支持</a:t>
            </a:r>
            <a:r>
              <a:rPr lang="zh-CN" altLang="en-US" b="1" dirty="0"/>
              <a:t>按需</a:t>
            </a:r>
            <a:r>
              <a:rPr lang="zh-CN" altLang="en-US" b="1" dirty="0" smtClean="0"/>
              <a:t>引入，用例完善，</a:t>
            </a:r>
            <a:r>
              <a:rPr lang="en-US" altLang="zh-CN" b="1" dirty="0" smtClean="0"/>
              <a:t>typescript </a:t>
            </a:r>
            <a:r>
              <a:rPr lang="zh-CN" altLang="en-US" b="1" dirty="0" smtClean="0"/>
              <a:t>完善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对于公司整体发展来说，可以让开发者更接近社区建设</a:t>
            </a:r>
            <a:endParaRPr lang="zh-CN" altLang="en-US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761914" y="4077829"/>
            <a:ext cx="80995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劣势：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可能会存在部分无法支持老版本</a:t>
            </a:r>
            <a:r>
              <a:rPr lang="en-US" altLang="zh-CN" b="1" dirty="0" smtClean="0"/>
              <a:t>hui </a:t>
            </a:r>
            <a:r>
              <a:rPr lang="zh-CN" altLang="en-US" b="1" dirty="0" smtClean="0"/>
              <a:t>或者 </a:t>
            </a:r>
            <a:r>
              <a:rPr lang="en-US" altLang="zh-CN" b="1" dirty="0" smtClean="0"/>
              <a:t>hui2.3</a:t>
            </a:r>
            <a:r>
              <a:rPr lang="zh-CN" altLang="en-US" b="1" dirty="0" smtClean="0"/>
              <a:t>设计的地方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由于流程做的比较完善，但社区新功能推进相对缓慢（有点类似</a:t>
            </a:r>
            <a:r>
              <a:rPr lang="en-US" altLang="zh-CN" b="1" dirty="0" err="1" smtClean="0"/>
              <a:t>vue</a:t>
            </a:r>
            <a:r>
              <a:rPr lang="zh-CN" altLang="en-US" b="1" dirty="0" smtClean="0"/>
              <a:t>的</a:t>
            </a:r>
            <a:r>
              <a:rPr lang="en-US" altLang="zh-CN" b="1" dirty="0" err="1" smtClean="0"/>
              <a:t>rfc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支持</a:t>
            </a:r>
            <a:r>
              <a:rPr lang="en-US" altLang="zh-CN" b="1" dirty="0" err="1" smtClean="0"/>
              <a:t>monorepo</a:t>
            </a:r>
            <a:r>
              <a:rPr lang="zh-CN" altLang="en-US" b="1" dirty="0" smtClean="0"/>
              <a:t>，但并没有抛出</a:t>
            </a:r>
            <a:r>
              <a:rPr lang="en-US" altLang="zh-CN" b="1" dirty="0" err="1" smtClean="0"/>
              <a:t>utils</a:t>
            </a:r>
            <a:r>
              <a:rPr lang="zh-CN" altLang="en-US" b="1" dirty="0" smtClean="0"/>
              <a:t>包</a:t>
            </a:r>
            <a:endParaRPr lang="en-US" altLang="zh-CN" b="1" dirty="0" smtClean="0"/>
          </a:p>
          <a:p>
            <a:pPr marL="342900" indent="-342900">
              <a:buFontTx/>
              <a:buAutoNum type="arabicPeriod"/>
            </a:pPr>
            <a:r>
              <a:rPr lang="en-US" altLang="zh-CN" dirty="0" err="1" smtClean="0">
                <a:hlinkClick r:id="rId3"/>
              </a:rPr>
              <a:t>vite</a:t>
            </a:r>
            <a:r>
              <a:rPr lang="en-US" altLang="zh-CN" dirty="0" smtClean="0">
                <a:hlinkClick r:id="rId3"/>
              </a:rPr>
              <a:t>-plugin-custom-</a:t>
            </a:r>
            <a:r>
              <a:rPr lang="en-US" altLang="zh-CN" dirty="0" err="1" smtClean="0">
                <a:hlinkClick r:id="rId3"/>
              </a:rPr>
              <a:t>attr</a:t>
            </a:r>
            <a:r>
              <a:rPr lang="en-US" altLang="zh-CN" dirty="0" smtClean="0"/>
              <a:t> </a:t>
            </a:r>
            <a:r>
              <a:rPr lang="zh-CN" altLang="en-US" b="1" dirty="0" smtClean="0"/>
              <a:t>插件对于代码侵入性较强</a:t>
            </a:r>
            <a:endParaRPr lang="en-US" altLang="zh-CN" b="1" dirty="0"/>
          </a:p>
          <a:p>
            <a:pPr marL="342900" indent="-342900">
              <a:buFontTx/>
              <a:buAutoNum type="arabicPeriod"/>
            </a:pPr>
            <a:r>
              <a:rPr lang="zh-CN" altLang="en-US" b="1" dirty="0"/>
              <a:t>部分复杂组件由于</a:t>
            </a:r>
            <a:r>
              <a:rPr lang="zh-CN" altLang="en-US" b="1" dirty="0" smtClean="0"/>
              <a:t>交互的不一致需要自己</a:t>
            </a:r>
            <a:r>
              <a:rPr lang="zh-CN" altLang="en-US" b="1" dirty="0"/>
              <a:t>实现，</a:t>
            </a:r>
            <a:r>
              <a:rPr lang="zh-CN" altLang="en-US" b="1" dirty="0" smtClean="0"/>
              <a:t>比如 </a:t>
            </a:r>
            <a:r>
              <a:rPr lang="en-US" altLang="zh-CN" b="1" dirty="0" smtClean="0"/>
              <a:t>date-picker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99867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3 </a:t>
            </a:r>
            <a:r>
              <a:rPr lang="zh-CN" altLang="en-US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可执行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方案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C: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Evol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12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3384" y="1714501"/>
            <a:ext cx="108936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Evol</a:t>
            </a:r>
            <a:r>
              <a:rPr lang="en-US" altLang="zh-CN" dirty="0"/>
              <a:t> HUI </a:t>
            </a:r>
            <a:r>
              <a:rPr lang="zh-CN" altLang="en-US" dirty="0"/>
              <a:t>中的 </a:t>
            </a:r>
            <a:r>
              <a:rPr lang="en-US" altLang="zh-CN" dirty="0" err="1"/>
              <a:t>Evol</a:t>
            </a:r>
            <a:r>
              <a:rPr lang="en-US" altLang="zh-CN" dirty="0"/>
              <a:t> </a:t>
            </a:r>
            <a:r>
              <a:rPr lang="zh-CN" altLang="en-US" dirty="0"/>
              <a:t>代表 </a:t>
            </a:r>
            <a:r>
              <a:rPr lang="en-US" altLang="zh-CN" dirty="0"/>
              <a:t>evolving</a:t>
            </a:r>
            <a:r>
              <a:rPr lang="zh-CN" altLang="en-US" dirty="0"/>
              <a:t>，在当时 </a:t>
            </a:r>
            <a:r>
              <a:rPr lang="en-US" altLang="zh-CN" dirty="0" err="1"/>
              <a:t>Ti</a:t>
            </a:r>
            <a:r>
              <a:rPr lang="en-US" altLang="zh-CN" dirty="0"/>
              <a:t> </a:t>
            </a:r>
            <a:r>
              <a:rPr lang="zh-CN" altLang="en-US" dirty="0"/>
              <a:t>设计规范的时代背景下，寄予了设计效果和技术方案演进的期望。在理念上，</a:t>
            </a:r>
            <a:r>
              <a:rPr lang="en-US" altLang="zh-CN" dirty="0" err="1"/>
              <a:t>Evol</a:t>
            </a:r>
            <a:r>
              <a:rPr lang="en-US" altLang="zh-CN" dirty="0"/>
              <a:t> HUI </a:t>
            </a:r>
            <a:r>
              <a:rPr lang="zh-CN" altLang="en-US" dirty="0"/>
              <a:t>鼓励打破固有思维，不盲从过去经验，我们不仅仅是作为 </a:t>
            </a:r>
            <a:r>
              <a:rPr lang="en-US" altLang="zh-CN" dirty="0"/>
              <a:t>experienced developers </a:t>
            </a:r>
            <a:r>
              <a:rPr lang="zh-CN" altLang="en-US" dirty="0"/>
              <a:t>去实现功能， 而是作为 </a:t>
            </a:r>
            <a:r>
              <a:rPr lang="en-US" altLang="zh-CN" dirty="0"/>
              <a:t>ambitious developers </a:t>
            </a:r>
            <a:r>
              <a:rPr lang="zh-CN" altLang="en-US" dirty="0"/>
              <a:t>去跟随、参与、引领业界技术方案的演化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相关说明：</a:t>
            </a:r>
            <a:r>
              <a:rPr lang="en-US" altLang="zh-CN" dirty="0"/>
              <a:t>http://iris.hikvision.com.cn/-/snippets/1200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011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4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提案竞选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13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3691" y="1390974"/>
            <a:ext cx="109193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执行方案</a:t>
            </a:r>
            <a:r>
              <a: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A:</a:t>
            </a:r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HUI-VUE </a:t>
            </a:r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升级</a:t>
            </a:r>
            <a:r>
              <a:rPr lang="zh-CN" altLang="en-US" dirty="0" smtClean="0"/>
              <a:t>；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可执行方案</a:t>
            </a:r>
            <a:r>
              <a: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B:</a:t>
            </a:r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element-plus + </a:t>
            </a:r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部分</a:t>
            </a:r>
            <a:r>
              <a:rPr lang="zh-CN" altLang="en-US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控件</a:t>
            </a:r>
            <a:r>
              <a:rPr lang="en-US" altLang="zh-CN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endParaRPr lang="en-US" altLang="zh-CN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可执行方案</a:t>
            </a:r>
            <a:r>
              <a: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C: </a:t>
            </a:r>
            <a:r>
              <a:rPr lang="en-US" altLang="zh-CN" b="1" dirty="0" err="1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Evol</a:t>
            </a:r>
            <a:r>
              <a:rPr lang="en-US" altLang="zh-CN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;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3501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4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其他讨论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14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8828" y="1807535"/>
            <a:ext cx="961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组件</a:t>
            </a:r>
            <a:r>
              <a:rPr lang="zh-CN" altLang="en-US" dirty="0" smtClean="0"/>
              <a:t>团队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4272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9349" y="5848711"/>
            <a:ext cx="11952651" cy="1036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7" tIns="60953" rIns="121907" bIns="60953" rtlCol="0" anchor="ctr"/>
          <a:lstStyle/>
          <a:p>
            <a:pPr defTabSz="1219020">
              <a:lnSpc>
                <a:spcPct val="150000"/>
              </a:lnSpc>
            </a:pPr>
            <a:r>
              <a:rPr lang="zh-CN" altLang="en-US" sz="1333" b="1" dirty="0">
                <a:solidFill>
                  <a:prstClr val="white">
                    <a:lumMod val="50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本胶片及其附件含有海康威视公司的保密信息，仅限于公司内部传阅及培训学习使用。</a:t>
            </a:r>
            <a:endParaRPr lang="en-US" altLang="zh-CN" sz="1333" b="1" dirty="0">
              <a:solidFill>
                <a:prstClr val="white">
                  <a:lumMod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1219020">
              <a:lnSpc>
                <a:spcPct val="150000"/>
              </a:lnSpc>
            </a:pPr>
            <a:r>
              <a:rPr lang="zh-CN" altLang="en-US" sz="1333" b="1" dirty="0">
                <a:solidFill>
                  <a:prstClr val="white">
                    <a:lumMod val="50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禁止任何其他人以任何形式使用（包括但不限于全部或部分地泄露、复制或散发）本胶片中的信息。</a:t>
            </a:r>
            <a:endParaRPr lang="en-US" altLang="zh-CN" sz="1333" b="1" dirty="0">
              <a:solidFill>
                <a:prstClr val="white">
                  <a:lumMod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1219020">
              <a:lnSpc>
                <a:spcPct val="150000"/>
              </a:lnSpc>
            </a:pPr>
            <a:r>
              <a:rPr lang="zh-CN" altLang="en-US" sz="1333" b="1" dirty="0">
                <a:solidFill>
                  <a:prstClr val="white">
                    <a:lumMod val="50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如果您发现本胶片用于规定用途之外的情况，请您立即电话或邮件通知信息安全管理人员！</a:t>
            </a:r>
          </a:p>
        </p:txBody>
      </p:sp>
    </p:spTree>
    <p:extLst>
      <p:ext uri="{BB962C8B-B14F-4D97-AF65-F5344CB8AC3E}">
        <p14:creationId xmlns:p14="http://schemas.microsoft.com/office/powerpoint/2010/main" val="311465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 idx="4294967295"/>
          </p:nvPr>
        </p:nvSpPr>
        <p:spPr>
          <a:xfrm>
            <a:off x="658284" y="459065"/>
            <a:ext cx="11486389" cy="665687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latin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26" name="灯片编号占位符 1"/>
          <p:cNvSpPr txBox="1">
            <a:spLocks/>
          </p:cNvSpPr>
          <p:nvPr/>
        </p:nvSpPr>
        <p:spPr>
          <a:xfrm>
            <a:off x="10973164" y="6494419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2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gray">
          <a:xfrm>
            <a:off x="2006621" y="2599982"/>
            <a:ext cx="6254751" cy="501651"/>
          </a:xfrm>
          <a:prstGeom prst="rect">
            <a:avLst/>
          </a:prstGeom>
          <a:solidFill>
            <a:srgbClr val="C00000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zh-CN" altLang="en-US" sz="2667" b="1" dirty="0" smtClean="0">
                <a:solidFill>
                  <a:srgbClr val="FFFFFF"/>
                </a:solidFill>
                <a:latin typeface="微软雅黑"/>
              </a:rPr>
              <a:t>背景</a:t>
            </a:r>
            <a:endParaRPr lang="zh-CN" altLang="en-US" sz="2667" b="1" dirty="0">
              <a:solidFill>
                <a:srgbClr val="FFFFFF"/>
              </a:solidFill>
              <a:latin typeface="微软雅黑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gray">
          <a:xfrm>
            <a:off x="2023544" y="3891274"/>
            <a:ext cx="6254751" cy="49847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zh-CN" altLang="en-US" sz="2667" dirty="0">
                <a:solidFill>
                  <a:srgbClr val="000000"/>
                </a:solidFill>
                <a:latin typeface="微软雅黑"/>
              </a:rPr>
              <a:t>可执行</a:t>
            </a:r>
            <a:r>
              <a:rPr lang="zh-CN" altLang="en-US" sz="2667" dirty="0" smtClean="0">
                <a:solidFill>
                  <a:srgbClr val="000000"/>
                </a:solidFill>
                <a:latin typeface="微软雅黑"/>
              </a:rPr>
              <a:t>方案（提案）</a:t>
            </a:r>
            <a:endParaRPr lang="zh-CN" altLang="en-US" sz="2667" dirty="0">
              <a:solidFill>
                <a:srgbClr val="000000"/>
              </a:solidFill>
              <a:latin typeface="微软雅黑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gray">
          <a:xfrm>
            <a:off x="1250977" y="3238397"/>
            <a:ext cx="594783" cy="5016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en-US" altLang="zh-CN" sz="2667" dirty="0">
                <a:solidFill>
                  <a:srgbClr val="000000"/>
                </a:solidFill>
                <a:latin typeface="微软雅黑"/>
              </a:rPr>
              <a:t>2</a:t>
            </a:r>
            <a:r>
              <a:rPr lang="en-US" altLang="zh-CN" sz="2667" dirty="0" smtClean="0">
                <a:solidFill>
                  <a:srgbClr val="000000"/>
                </a:solidFill>
                <a:latin typeface="微软雅黑"/>
              </a:rPr>
              <a:t>  </a:t>
            </a:r>
            <a:endParaRPr lang="en-US" altLang="zh-CN" sz="2667" dirty="0">
              <a:solidFill>
                <a:srgbClr val="000000"/>
              </a:solidFill>
              <a:latin typeface="微软雅黑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gray">
          <a:xfrm>
            <a:off x="1250977" y="2599982"/>
            <a:ext cx="594783" cy="501651"/>
          </a:xfrm>
          <a:prstGeom prst="rect">
            <a:avLst/>
          </a:prstGeom>
          <a:solidFill>
            <a:srgbClr val="C00000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en-US" altLang="zh-CN" sz="2667" b="1" dirty="0">
                <a:solidFill>
                  <a:srgbClr val="FFFFFF"/>
                </a:solidFill>
                <a:latin typeface="微软雅黑"/>
              </a:rPr>
              <a:t>1  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gray">
          <a:xfrm>
            <a:off x="2023545" y="3241609"/>
            <a:ext cx="6254751" cy="49847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zh-CN" altLang="en-US" sz="2667" dirty="0">
                <a:solidFill>
                  <a:srgbClr val="000000"/>
                </a:solidFill>
                <a:latin typeface="微软雅黑"/>
              </a:rPr>
              <a:t>市场</a:t>
            </a:r>
            <a:r>
              <a:rPr lang="zh-CN" altLang="en-US" sz="2667" dirty="0" smtClean="0">
                <a:solidFill>
                  <a:srgbClr val="000000"/>
                </a:solidFill>
                <a:latin typeface="微软雅黑"/>
              </a:rPr>
              <a:t>洞察</a:t>
            </a:r>
            <a:endParaRPr lang="zh-CN" altLang="en-US" sz="2667" dirty="0">
              <a:solidFill>
                <a:srgbClr val="000000"/>
              </a:solidFill>
              <a:latin typeface="微软雅黑"/>
            </a:endParaRP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gray">
          <a:xfrm>
            <a:off x="1250977" y="3882921"/>
            <a:ext cx="594783" cy="5016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en-US" altLang="zh-CN" sz="2667" dirty="0">
                <a:solidFill>
                  <a:srgbClr val="000000"/>
                </a:solidFill>
                <a:latin typeface="微软雅黑"/>
              </a:rPr>
              <a:t>3</a:t>
            </a:r>
            <a:r>
              <a:rPr lang="en-US" altLang="zh-CN" sz="2667" dirty="0" smtClean="0">
                <a:solidFill>
                  <a:srgbClr val="000000"/>
                </a:solidFill>
                <a:latin typeface="微软雅黑"/>
              </a:rPr>
              <a:t>  </a:t>
            </a:r>
            <a:endParaRPr lang="en-US" altLang="zh-CN" sz="2667" dirty="0">
              <a:solidFill>
                <a:srgbClr val="000000"/>
              </a:solidFill>
              <a:latin typeface="微软雅黑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2023544" y="4473365"/>
            <a:ext cx="6254751" cy="49847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>
              <a:defRPr/>
            </a:pPr>
            <a:r>
              <a:rPr lang="zh-CN" altLang="en-US" sz="2667" dirty="0" smtClean="0">
                <a:solidFill>
                  <a:srgbClr val="000000"/>
                </a:solidFill>
                <a:latin typeface="微软雅黑"/>
              </a:rPr>
              <a:t>提案竞选</a:t>
            </a:r>
            <a:endParaRPr lang="zh-CN" altLang="en-US" sz="2667" dirty="0">
              <a:solidFill>
                <a:srgbClr val="000000"/>
              </a:solidFill>
              <a:latin typeface="微软雅黑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gray">
          <a:xfrm>
            <a:off x="1250977" y="4473365"/>
            <a:ext cx="594783" cy="5016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lIns="167980" tIns="60953" rIns="121907" bIns="60953" anchor="ctr"/>
          <a:lstStyle/>
          <a:p>
            <a:pPr defTabSz="1219020"/>
            <a:r>
              <a:rPr lang="en-US" altLang="zh-CN" sz="2667" dirty="0" smtClean="0">
                <a:solidFill>
                  <a:srgbClr val="000000"/>
                </a:solidFill>
                <a:latin typeface="微软雅黑"/>
              </a:rPr>
              <a:t>4  </a:t>
            </a:r>
            <a:endParaRPr lang="en-US" altLang="zh-CN" sz="2667" dirty="0">
              <a:solidFill>
                <a:srgbClr val="000000"/>
              </a:solidFill>
              <a:latin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91864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1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背景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3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55076" y="1916723"/>
            <a:ext cx="103661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由于技术选型选了</a:t>
            </a:r>
            <a:r>
              <a:rPr lang="en-US" altLang="zh-CN" b="1" dirty="0" smtClean="0"/>
              <a:t>vue3</a:t>
            </a:r>
            <a:r>
              <a:rPr lang="zh-CN" altLang="en-US" b="1" dirty="0" smtClean="0"/>
              <a:t>，而现有的</a:t>
            </a:r>
            <a:r>
              <a:rPr lang="en-US" altLang="zh-CN" b="1" dirty="0" smtClean="0"/>
              <a:t>HUI-VUE</a:t>
            </a:r>
            <a:r>
              <a:rPr lang="zh-CN" altLang="en-US" b="1" dirty="0" smtClean="0"/>
              <a:t>并不支持 </a:t>
            </a:r>
            <a:r>
              <a:rPr lang="en-US" altLang="zh-CN" b="1" dirty="0" smtClean="0"/>
              <a:t>vue3</a:t>
            </a:r>
            <a:r>
              <a:rPr lang="zh-CN" altLang="en-US" b="1" dirty="0" smtClean="0"/>
              <a:t>，那么就要做一个全新的控件库，来支持</a:t>
            </a:r>
            <a:r>
              <a:rPr lang="en-US" altLang="zh-CN" b="1" dirty="0" smtClean="0"/>
              <a:t>vue3</a:t>
            </a:r>
            <a:r>
              <a:rPr lang="zh-CN" altLang="en-US" b="1" dirty="0" smtClean="0"/>
              <a:t>的适配工作</a:t>
            </a:r>
            <a:endParaRPr lang="en-US" altLang="zh-CN" b="1" dirty="0" smtClean="0"/>
          </a:p>
          <a:p>
            <a:endParaRPr lang="en-US" altLang="zh-CN" b="1" dirty="0"/>
          </a:p>
          <a:p>
            <a:r>
              <a:rPr lang="zh-CN" altLang="en-US" b="1" dirty="0" smtClean="0"/>
              <a:t>其他还有相关的工具链，比如 </a:t>
            </a:r>
            <a:r>
              <a:rPr lang="en-US" altLang="zh-CN" b="1" dirty="0" smtClean="0"/>
              <a:t>vessel</a:t>
            </a:r>
            <a:r>
              <a:rPr lang="zh-CN" altLang="en-US" b="1" dirty="0" smtClean="0"/>
              <a:t>，</a:t>
            </a:r>
            <a:r>
              <a:rPr lang="en-US" altLang="zh-CN" b="1" dirty="0" err="1" smtClean="0"/>
              <a:t>lego</a:t>
            </a:r>
            <a:r>
              <a:rPr lang="zh-CN" altLang="en-US" b="1" dirty="0" smtClean="0"/>
              <a:t>，多语言，多皮肤规范；</a:t>
            </a:r>
            <a:endParaRPr lang="en-US" altLang="zh-CN" b="1" dirty="0" smtClean="0"/>
          </a:p>
          <a:p>
            <a:endParaRPr lang="en-US" altLang="zh-CN" b="1" dirty="0"/>
          </a:p>
          <a:p>
            <a:r>
              <a:rPr lang="zh-CN" altLang="en-US" b="1" dirty="0" smtClean="0"/>
              <a:t>再底层一些也要对相关工具，脚手架进行，调整，移除 </a:t>
            </a:r>
            <a:r>
              <a:rPr lang="en-US" altLang="zh-CN" b="1" dirty="0" err="1" smtClean="0"/>
              <a:t>vue</a:t>
            </a:r>
            <a:r>
              <a:rPr lang="en-US" altLang="zh-CN" b="1" dirty="0" smtClean="0"/>
              <a:t>-cli 4 </a:t>
            </a:r>
            <a:r>
              <a:rPr lang="zh-CN" altLang="en-US" b="1" dirty="0" smtClean="0"/>
              <a:t>引入 </a:t>
            </a:r>
            <a:r>
              <a:rPr lang="en-US" altLang="zh-CN" b="1" dirty="0" err="1" smtClean="0"/>
              <a:t>vite</a:t>
            </a:r>
            <a:r>
              <a:rPr lang="zh-CN" altLang="en-US" b="1" dirty="0" smtClean="0"/>
              <a:t>，</a:t>
            </a:r>
            <a:r>
              <a:rPr lang="en-US" altLang="zh-CN" b="1" dirty="0" err="1" smtClean="0"/>
              <a:t>pinia</a:t>
            </a:r>
            <a:r>
              <a:rPr lang="zh-CN" altLang="en-US" b="1" dirty="0" smtClean="0"/>
              <a:t>，</a:t>
            </a:r>
            <a:r>
              <a:rPr lang="en-US" altLang="zh-CN" b="1" dirty="0" err="1" smtClean="0"/>
              <a:t>vuex</a:t>
            </a:r>
            <a:r>
              <a:rPr lang="zh-CN" altLang="en-US" b="1" dirty="0" smtClean="0"/>
              <a:t>，</a:t>
            </a:r>
            <a:r>
              <a:rPr lang="en-US" altLang="zh-CN" b="1" dirty="0" err="1" smtClean="0"/>
              <a:t>vue</a:t>
            </a:r>
            <a:r>
              <a:rPr lang="en-US" altLang="zh-CN" b="1" dirty="0" smtClean="0"/>
              <a:t>-route</a:t>
            </a:r>
            <a:r>
              <a:rPr lang="zh-CN" altLang="en-US" b="1" dirty="0" smtClean="0"/>
              <a:t>等工具的升级</a:t>
            </a:r>
            <a:endParaRPr lang="en-US" altLang="zh-CN" b="1" dirty="0" smtClean="0"/>
          </a:p>
        </p:txBody>
      </p:sp>
    </p:spTree>
    <p:extLst>
      <p:ext uri="{BB962C8B-B14F-4D97-AF65-F5344CB8AC3E}">
        <p14:creationId xmlns:p14="http://schemas.microsoft.com/office/powerpoint/2010/main" val="279362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65" y="3584868"/>
            <a:ext cx="6583562" cy="2225214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45465" y="1501367"/>
            <a:ext cx="100040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web component</a:t>
            </a:r>
            <a:r>
              <a:rPr lang="zh-CN" altLang="en-US" sz="2400" b="1" dirty="0" smtClean="0"/>
              <a:t>：（</a:t>
            </a:r>
            <a:r>
              <a:rPr lang="en-US" altLang="zh-CN" sz="2400" b="1" dirty="0" err="1" smtClean="0"/>
              <a:t>vue</a:t>
            </a:r>
            <a:r>
              <a:rPr lang="zh-CN" altLang="en-US" sz="2400" b="1" dirty="0" smtClean="0"/>
              <a:t>官方不赞同</a:t>
            </a:r>
            <a:r>
              <a:rPr lang="en-US" altLang="zh-CN" sz="2400" b="1" dirty="0" smtClean="0"/>
              <a:t>”</a:t>
            </a:r>
            <a:r>
              <a:rPr lang="zh-CN" altLang="en-US" sz="2400" b="1" dirty="0" smtClean="0"/>
              <a:t>永不过时</a:t>
            </a:r>
            <a:r>
              <a:rPr lang="en-US" altLang="zh-CN" sz="2400" b="1" dirty="0" smtClean="0"/>
              <a:t>”</a:t>
            </a:r>
            <a:r>
              <a:rPr lang="zh-CN" altLang="en-US" sz="2400" b="1" dirty="0" smtClean="0"/>
              <a:t>的理念）</a:t>
            </a:r>
            <a:endParaRPr lang="en-US" altLang="zh-CN" sz="2400" b="1" dirty="0" smtClean="0"/>
          </a:p>
          <a:p>
            <a:endParaRPr lang="en-US" altLang="zh-CN" dirty="0"/>
          </a:p>
          <a:p>
            <a:r>
              <a:rPr lang="en-US" altLang="zh-CN" b="1" dirty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  <a:hlinkClick r:id="rId4"/>
              </a:rPr>
              <a:t>https://</a:t>
            </a:r>
            <a:r>
              <a:rPr lang="en-US" altLang="zh-CN" b="1" dirty="0" smtClean="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  <a:hlinkClick r:id="rId4"/>
              </a:rPr>
              <a:t>cn.vuejs.org/guide/extras/web-components.html#web-components-vs-vue-components</a:t>
            </a:r>
            <a:endParaRPr lang="en-US" altLang="zh-CN" b="1" dirty="0" smtClean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b="1" dirty="0">
              <a:solidFill>
                <a:schemeClr val="bg1">
                  <a:lumMod val="6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2400" b="1" dirty="0"/>
              <a:t>Headless </a:t>
            </a:r>
            <a:r>
              <a:rPr lang="en-US" altLang="zh-CN" sz="2400" b="1" dirty="0" err="1" smtClean="0"/>
              <a:t>ui</a:t>
            </a:r>
            <a:r>
              <a:rPr lang="zh-CN" altLang="en-US" sz="2400" b="1" dirty="0"/>
              <a:t>：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604236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市场洞察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36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04236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市场洞察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5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398212"/>
              </p:ext>
            </p:extLst>
          </p:nvPr>
        </p:nvGraphicFramePr>
        <p:xfrm>
          <a:off x="713560" y="1818167"/>
          <a:ext cx="10004059" cy="2072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248">
                  <a:extLst>
                    <a:ext uri="{9D8B030D-6E8A-4147-A177-3AD203B41FA5}">
                      <a16:colId xmlns:a16="http://schemas.microsoft.com/office/drawing/2014/main" val="3049918207"/>
                    </a:ext>
                  </a:extLst>
                </a:gridCol>
                <a:gridCol w="1176344">
                  <a:extLst>
                    <a:ext uri="{9D8B030D-6E8A-4147-A177-3AD203B41FA5}">
                      <a16:colId xmlns:a16="http://schemas.microsoft.com/office/drawing/2014/main" val="1852538055"/>
                    </a:ext>
                  </a:extLst>
                </a:gridCol>
                <a:gridCol w="1566511">
                  <a:extLst>
                    <a:ext uri="{9D8B030D-6E8A-4147-A177-3AD203B41FA5}">
                      <a16:colId xmlns:a16="http://schemas.microsoft.com/office/drawing/2014/main" val="3006301517"/>
                    </a:ext>
                  </a:extLst>
                </a:gridCol>
                <a:gridCol w="1263316">
                  <a:extLst>
                    <a:ext uri="{9D8B030D-6E8A-4147-A177-3AD203B41FA5}">
                      <a16:colId xmlns:a16="http://schemas.microsoft.com/office/drawing/2014/main" val="3990895419"/>
                    </a:ext>
                  </a:extLst>
                </a:gridCol>
                <a:gridCol w="1427547">
                  <a:extLst>
                    <a:ext uri="{9D8B030D-6E8A-4147-A177-3AD203B41FA5}">
                      <a16:colId xmlns:a16="http://schemas.microsoft.com/office/drawing/2014/main" val="3392753959"/>
                    </a:ext>
                  </a:extLst>
                </a:gridCol>
                <a:gridCol w="2855093">
                  <a:extLst>
                    <a:ext uri="{9D8B030D-6E8A-4147-A177-3AD203B41FA5}">
                      <a16:colId xmlns:a16="http://schemas.microsoft.com/office/drawing/2014/main" val="3213490547"/>
                    </a:ext>
                  </a:extLst>
                </a:gridCol>
              </a:tblGrid>
              <a:tr h="536561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控件库名称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Github</a:t>
                      </a:r>
                      <a:r>
                        <a:rPr lang="en-US" altLang="zh-CN" sz="1400" dirty="0" smtClean="0"/>
                        <a:t> star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Npm</a:t>
                      </a:r>
                      <a:r>
                        <a:rPr lang="zh-CN" altLang="en-US" sz="1400" dirty="0" smtClean="0"/>
                        <a:t>下载量</a:t>
                      </a:r>
                      <a:r>
                        <a:rPr lang="en-US" altLang="zh-CN" sz="1400" dirty="0" smtClean="0"/>
                        <a:t>/weekly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代码提交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Issues/close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版本发布频次近</a:t>
                      </a:r>
                      <a:r>
                        <a:rPr lang="en-US" altLang="zh-CN" sz="1400" dirty="0" smtClean="0"/>
                        <a:t>3</a:t>
                      </a:r>
                      <a:r>
                        <a:rPr lang="zh-CN" altLang="en-US" sz="1400" dirty="0" smtClean="0"/>
                        <a:t>个月稳定版本个数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482713"/>
                  </a:ext>
                </a:extLst>
              </a:tr>
              <a:tr h="38401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Element-plus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21.3k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47492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4856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1200/4544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6</a:t>
                      </a:r>
                      <a:r>
                        <a:rPr lang="zh-CN" altLang="en-US" sz="1400" dirty="0" smtClean="0"/>
                        <a:t>个</a:t>
                      </a:r>
                      <a:r>
                        <a:rPr lang="en-US" altLang="zh-CN" sz="1400" dirty="0" smtClean="0"/>
                        <a:t>patch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49681"/>
                  </a:ext>
                </a:extLst>
              </a:tr>
              <a:tr h="38401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Ant-design-</a:t>
                      </a:r>
                      <a:r>
                        <a:rPr lang="en-US" altLang="zh-CN" sz="1400" dirty="0" err="1" smtClean="0"/>
                        <a:t>vue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18.7k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23252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5100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158/5007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4</a:t>
                      </a:r>
                      <a:r>
                        <a:rPr lang="zh-CN" altLang="en-US" sz="1400" dirty="0" smtClean="0"/>
                        <a:t>个</a:t>
                      </a:r>
                      <a:r>
                        <a:rPr lang="en-US" altLang="zh-CN" sz="1400" dirty="0" smtClean="0"/>
                        <a:t>patch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376726"/>
                  </a:ext>
                </a:extLst>
              </a:tr>
              <a:tr h="38401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Naive-</a:t>
                      </a:r>
                      <a:r>
                        <a:rPr lang="en-US" altLang="zh-CN" sz="1400" dirty="0" err="1" smtClean="0"/>
                        <a:t>ui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13.7k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6936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8272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554/1853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</a:t>
                      </a:r>
                      <a:r>
                        <a:rPr lang="zh-CN" altLang="en-US" sz="1400" dirty="0" smtClean="0"/>
                        <a:t>个</a:t>
                      </a:r>
                      <a:r>
                        <a:rPr lang="en-US" altLang="zh-CN" sz="1400" dirty="0" smtClean="0"/>
                        <a:t>patch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998261"/>
                  </a:ext>
                </a:extLst>
              </a:tr>
              <a:tr h="384010"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vuetify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38k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119680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14779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620/</a:t>
                      </a:r>
                      <a:r>
                        <a:rPr lang="en-US" altLang="zh-CN" sz="1400" baseline="0" dirty="0" smtClean="0"/>
                        <a:t> 12141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14</a:t>
                      </a:r>
                      <a:r>
                        <a:rPr lang="zh-CN" altLang="en-US" sz="1400" dirty="0" smtClean="0"/>
                        <a:t>个</a:t>
                      </a:r>
                      <a:r>
                        <a:rPr lang="en-US" altLang="zh-CN" sz="1400" dirty="0" smtClean="0"/>
                        <a:t>patch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457234"/>
                  </a:ext>
                </a:extLst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713559" y="4194526"/>
            <a:ext cx="7740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以上组件库多语言换肤等功能都是完善的，后续也不会过多赘述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相关详细讨论：</a:t>
            </a:r>
            <a:r>
              <a:rPr lang="en-US" altLang="zh-CN" dirty="0"/>
              <a:t> http://iris.hikvision.com.cn/hui-vue/hui-vue/-/issues/1317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956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市场洞察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6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981368"/>
              </p:ext>
            </p:extLst>
          </p:nvPr>
        </p:nvGraphicFramePr>
        <p:xfrm>
          <a:off x="713558" y="1818167"/>
          <a:ext cx="10610933" cy="2038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0647">
                  <a:extLst>
                    <a:ext uri="{9D8B030D-6E8A-4147-A177-3AD203B41FA5}">
                      <a16:colId xmlns:a16="http://schemas.microsoft.com/office/drawing/2014/main" val="3049918207"/>
                    </a:ext>
                  </a:extLst>
                </a:gridCol>
                <a:gridCol w="2321668">
                  <a:extLst>
                    <a:ext uri="{9D8B030D-6E8A-4147-A177-3AD203B41FA5}">
                      <a16:colId xmlns:a16="http://schemas.microsoft.com/office/drawing/2014/main" val="697467865"/>
                    </a:ext>
                  </a:extLst>
                </a:gridCol>
                <a:gridCol w="2375230">
                  <a:extLst>
                    <a:ext uri="{9D8B030D-6E8A-4147-A177-3AD203B41FA5}">
                      <a16:colId xmlns:a16="http://schemas.microsoft.com/office/drawing/2014/main" val="1049650904"/>
                    </a:ext>
                  </a:extLst>
                </a:gridCol>
                <a:gridCol w="2553388">
                  <a:extLst>
                    <a:ext uri="{9D8B030D-6E8A-4147-A177-3AD203B41FA5}">
                      <a16:colId xmlns:a16="http://schemas.microsoft.com/office/drawing/2014/main" val="1852538055"/>
                    </a:ext>
                  </a:extLst>
                </a:gridCol>
              </a:tblGrid>
              <a:tr h="527791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控件库名称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monorepo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单元测试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打包工具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482713"/>
                  </a:ext>
                </a:extLst>
              </a:tr>
              <a:tr h="377733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Element-plus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pnpm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vitest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rollup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49681"/>
                  </a:ext>
                </a:extLst>
              </a:tr>
              <a:tr h="377733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Ant-design-</a:t>
                      </a:r>
                      <a:r>
                        <a:rPr lang="en-US" altLang="zh-CN" sz="1400" dirty="0" err="1" smtClean="0"/>
                        <a:t>vue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jest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webpack</a:t>
                      </a:r>
                      <a:endParaRPr lang="zh-CN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376726"/>
                  </a:ext>
                </a:extLst>
              </a:tr>
              <a:tr h="377733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Naive-</a:t>
                      </a:r>
                      <a:r>
                        <a:rPr lang="en-US" altLang="zh-CN" sz="1400" dirty="0" err="1" smtClean="0"/>
                        <a:t>ui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无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jest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rollup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998261"/>
                  </a:ext>
                </a:extLst>
              </a:tr>
              <a:tr h="377733"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vuetify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lerna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jest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rollup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457234"/>
                  </a:ext>
                </a:extLst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713558" y="4008239"/>
            <a:ext cx="1061093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从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monorepo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的角度来说，我更倾向于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element-plus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lerna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的话我用过太笨重，而且之前停更过一段时间现在也更新的很慢；但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element-plus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有点不好的是，它的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monorepo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并没有做的很彻底，就是有些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repo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并没有定时发布版本，不像</a:t>
            </a:r>
            <a:r>
              <a:rPr lang="en-US" altLang="zh-CN" sz="1400" dirty="0" err="1" smtClean="0">
                <a:latin typeface="微软雅黑" pitchFamily="34" charset="-122"/>
                <a:ea typeface="微软雅黑" pitchFamily="34" charset="-122"/>
              </a:rPr>
              <a:t>vue</a:t>
            </a:r>
            <a:endParaRPr lang="en-US" altLang="zh-CN" sz="14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Vitest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与 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jest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的话，我个人比较推荐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vitest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hui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我已经切换成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vitest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，比较快，写起来也顺手，配置相对容易；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jest 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停更了一段时间但最近又有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活过来的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迹象</a:t>
            </a:r>
            <a:endParaRPr lang="en-US" altLang="zh-CN" sz="14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Rollup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与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webpack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对比，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rollup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更支持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esm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-module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，以及打包成果物更小，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vite5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后续可能会对接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rolldown-rs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对接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rust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https://juejin.cn/post/7054752322269741064</a:t>
            </a:r>
          </a:p>
          <a:p>
            <a:pPr>
              <a:defRPr/>
            </a:pP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125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市场洞察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7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53463"/>
              </p:ext>
            </p:extLst>
          </p:nvPr>
        </p:nvGraphicFramePr>
        <p:xfrm>
          <a:off x="623691" y="1407859"/>
          <a:ext cx="10833672" cy="2170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080">
                  <a:extLst>
                    <a:ext uri="{9D8B030D-6E8A-4147-A177-3AD203B41FA5}">
                      <a16:colId xmlns:a16="http://schemas.microsoft.com/office/drawing/2014/main" val="3049918207"/>
                    </a:ext>
                  </a:extLst>
                </a:gridCol>
                <a:gridCol w="2010852">
                  <a:extLst>
                    <a:ext uri="{9D8B030D-6E8A-4147-A177-3AD203B41FA5}">
                      <a16:colId xmlns:a16="http://schemas.microsoft.com/office/drawing/2014/main" val="3404761331"/>
                    </a:ext>
                  </a:extLst>
                </a:gridCol>
                <a:gridCol w="1916557">
                  <a:extLst>
                    <a:ext uri="{9D8B030D-6E8A-4147-A177-3AD203B41FA5}">
                      <a16:colId xmlns:a16="http://schemas.microsoft.com/office/drawing/2014/main" val="3915583776"/>
                    </a:ext>
                  </a:extLst>
                </a:gridCol>
                <a:gridCol w="4555183">
                  <a:extLst>
                    <a:ext uri="{9D8B030D-6E8A-4147-A177-3AD203B41FA5}">
                      <a16:colId xmlns:a16="http://schemas.microsoft.com/office/drawing/2014/main" val="2510582459"/>
                    </a:ext>
                  </a:extLst>
                </a:gridCol>
              </a:tblGrid>
              <a:tr h="461581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控件库名称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主要语言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样式语言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其他工具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482713"/>
                  </a:ext>
                </a:extLst>
              </a:tr>
              <a:tr h="479817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Element-plus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Vue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err="1" smtClean="0"/>
                        <a:t>ts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sass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Dayjs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async</a:t>
                      </a:r>
                      <a:r>
                        <a:rPr lang="en-US" altLang="zh-CN" sz="1400" dirty="0" smtClean="0"/>
                        <a:t>-validator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lodash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smtClean="0"/>
                        <a:t>@</a:t>
                      </a:r>
                      <a:r>
                        <a:rPr lang="en-US" altLang="zh-CN" sz="1400" dirty="0" err="1" smtClean="0"/>
                        <a:t>vueuse</a:t>
                      </a:r>
                      <a:r>
                        <a:rPr lang="en-US" altLang="zh-CN" sz="1400" dirty="0" smtClean="0"/>
                        <a:t>/core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smtClean="0"/>
                        <a:t>@</a:t>
                      </a:r>
                      <a:r>
                        <a:rPr lang="en-US" altLang="zh-CN" sz="1400" dirty="0" err="1" smtClean="0"/>
                        <a:t>popperjs</a:t>
                      </a:r>
                      <a:r>
                        <a:rPr lang="en-US" altLang="zh-CN" sz="1400" dirty="0" smtClean="0"/>
                        <a:t>/core</a:t>
                      </a:r>
                      <a:endParaRPr lang="zh-CN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49681"/>
                  </a:ext>
                </a:extLst>
              </a:tr>
              <a:tr h="355594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Ant-design-</a:t>
                      </a:r>
                      <a:r>
                        <a:rPr lang="en-US" altLang="zh-CN" sz="1400" dirty="0" err="1" smtClean="0"/>
                        <a:t>vue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Tsx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err="1" smtClean="0"/>
                        <a:t>ts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Less+cssinjs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dayjs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async</a:t>
                      </a:r>
                      <a:r>
                        <a:rPr lang="en-US" altLang="zh-CN" sz="1400" dirty="0" smtClean="0"/>
                        <a:t>-validator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lodash</a:t>
                      </a:r>
                      <a:endParaRPr lang="zh-CN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376726"/>
                  </a:ext>
                </a:extLst>
              </a:tr>
              <a:tr h="479817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Naive-</a:t>
                      </a:r>
                      <a:r>
                        <a:rPr lang="en-US" altLang="zh-CN" sz="1400" dirty="0" err="1" smtClean="0"/>
                        <a:t>ui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tsx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err="1" smtClean="0"/>
                        <a:t>ts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cssinjs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Date-</a:t>
                      </a:r>
                      <a:r>
                        <a:rPr lang="en-US" altLang="zh-CN" sz="1400" dirty="0" err="1" smtClean="0"/>
                        <a:t>fns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async</a:t>
                      </a:r>
                      <a:r>
                        <a:rPr lang="en-US" altLang="zh-CN" sz="1400" dirty="0" smtClean="0"/>
                        <a:t>-validator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lodash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vooks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vdirs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998261"/>
                  </a:ext>
                </a:extLst>
              </a:tr>
              <a:tr h="355594">
                <a:tc>
                  <a:txBody>
                    <a:bodyPr/>
                    <a:lstStyle/>
                    <a:p>
                      <a:r>
                        <a:rPr lang="en-US" altLang="zh-CN" sz="1400" dirty="0" err="1" smtClean="0"/>
                        <a:t>vuetify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tsx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err="1" smtClean="0"/>
                        <a:t>ts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sass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Date-</a:t>
                      </a:r>
                      <a:r>
                        <a:rPr lang="en-US" altLang="zh-CN" sz="1400" dirty="0" err="1" smtClean="0"/>
                        <a:t>fns</a:t>
                      </a:r>
                      <a:r>
                        <a:rPr lang="zh-CN" altLang="en-US" sz="1400" dirty="0" smtClean="0"/>
                        <a:t>，</a:t>
                      </a:r>
                      <a:r>
                        <a:rPr lang="en-US" altLang="zh-CN" sz="1400" dirty="0" err="1" smtClean="0"/>
                        <a:t>lodash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457234"/>
                  </a:ext>
                </a:extLst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623691" y="3613881"/>
            <a:ext cx="108336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对于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语言来说，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jsx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更多的是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react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的写法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400" dirty="0" err="1" smtClean="0">
                <a:latin typeface="微软雅黑" pitchFamily="34" charset="-122"/>
                <a:ea typeface="微软雅黑" pitchFamily="34" charset="-122"/>
              </a:rPr>
              <a:t>vue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则更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推行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vue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模板编写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模式。而且如果用了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jsx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那就需要引入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vite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jsx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插件。</a:t>
            </a: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Typescript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的话今年反对的声音也比较多，比如 </a:t>
            </a:r>
            <a:r>
              <a:rPr lang="en-US" altLang="zh-CN" sz="1400" dirty="0" err="1" smtClean="0">
                <a:latin typeface="微软雅黑" pitchFamily="34" charset="-122"/>
                <a:ea typeface="微软雅黑" pitchFamily="34" charset="-122"/>
              </a:rPr>
              <a:t>deno</a:t>
            </a:r>
            <a:r>
              <a:rPr lang="en-US" altLang="zh-CN" sz="14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（已弃用）和 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svelte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（未弃用）：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https://juejin.cn/post/7218117377052377143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；但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vue3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对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ts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支持比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vue2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好</a:t>
            </a: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css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in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js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，主要找了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篇文章 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https://zhuanlan.zhihu.com/p/103522819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https://juejin.cn/post/7165670146017591309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；在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react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社区比较活跃，以及在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组件库方面的应用场景还是有的，可能对于</a:t>
            </a:r>
            <a:r>
              <a:rPr lang="en-US" altLang="zh-CN" sz="1400" dirty="0" err="1" smtClean="0">
                <a:latin typeface="微软雅黑" pitchFamily="34" charset="-122"/>
                <a:ea typeface="微软雅黑" pitchFamily="34" charset="-122"/>
              </a:rPr>
              <a:t>vue</a:t>
            </a:r>
            <a:r>
              <a:rPr lang="zh-CN" altLang="en-US" sz="1400" dirty="0" smtClean="0">
                <a:latin typeface="微软雅黑" pitchFamily="34" charset="-122"/>
                <a:ea typeface="微软雅黑" pitchFamily="34" charset="-122"/>
              </a:rPr>
              <a:t>还是会部分水土不服。</a:t>
            </a: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Dayjs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和 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date-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fns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每周下载量都差不多 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17K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，功能没有仔细看可能要深入对比下</a:t>
            </a: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endParaRPr lang="en-US" altLang="zh-CN" sz="1400" dirty="0">
              <a:latin typeface="微软雅黑" pitchFamily="34" charset="-122"/>
              <a:ea typeface="微软雅黑" pitchFamily="34" charset="-122"/>
            </a:endParaRPr>
          </a:p>
          <a:p>
            <a:pPr lvl="0">
              <a:defRPr/>
            </a:pP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Hooks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的话，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antd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用的是内部的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hooks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（部分用的复制过来的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vueuse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/core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的源码），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element-plus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直接用的是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@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vueuse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/core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naive-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ui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用的是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vooks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vdir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和 </a:t>
            </a:r>
            <a:r>
              <a:rPr lang="en-US" altLang="zh-CN" sz="1400" dirty="0" err="1">
                <a:latin typeface="微软雅黑" pitchFamily="34" charset="-122"/>
                <a:ea typeface="微软雅黑" pitchFamily="34" charset="-122"/>
              </a:rPr>
              <a:t>popperjs</a:t>
            </a: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latin typeface="微软雅黑" pitchFamily="34" charset="-122"/>
                <a:ea typeface="微软雅黑" pitchFamily="34" charset="-122"/>
              </a:rPr>
              <a:t>类似</a:t>
            </a:r>
          </a:p>
        </p:txBody>
      </p:sp>
    </p:spTree>
    <p:extLst>
      <p:ext uri="{BB962C8B-B14F-4D97-AF65-F5344CB8AC3E}">
        <p14:creationId xmlns:p14="http://schemas.microsoft.com/office/powerpoint/2010/main" val="111534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执行方案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A: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HUI-VUE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升级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8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2969" y="1330151"/>
            <a:ext cx="103661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基于现有的</a:t>
            </a:r>
            <a:r>
              <a:rPr lang="en-US" altLang="zh-CN" b="1" dirty="0" smtClean="0"/>
              <a:t>HUI-VUE </a:t>
            </a:r>
            <a:r>
              <a:rPr lang="zh-CN" altLang="en-US" b="1" dirty="0" smtClean="0"/>
              <a:t>升级改造成 </a:t>
            </a:r>
            <a:r>
              <a:rPr lang="en-US" altLang="zh-CN" b="1" dirty="0" smtClean="0"/>
              <a:t>VUE 3</a:t>
            </a:r>
            <a:r>
              <a:rPr lang="zh-CN" altLang="en-US" b="1" dirty="0" smtClean="0"/>
              <a:t>：</a:t>
            </a:r>
            <a:r>
              <a:rPr lang="en-US" altLang="zh-CN" b="1" dirty="0">
                <a:hlinkClick r:id="rId3"/>
              </a:rPr>
              <a:t>http://hui-vue3.dev.hikhub.net</a:t>
            </a:r>
            <a:r>
              <a:rPr lang="en-US" altLang="zh-CN" b="1" dirty="0" smtClean="0">
                <a:hlinkClick r:id="rId3"/>
              </a:rPr>
              <a:t>/</a:t>
            </a:r>
            <a:endParaRPr lang="en-US" altLang="zh-CN" b="1" dirty="0" smtClean="0"/>
          </a:p>
          <a:p>
            <a:endParaRPr lang="en-US" altLang="zh-CN" b="1" dirty="0"/>
          </a:p>
          <a:p>
            <a:r>
              <a:rPr lang="zh-CN" altLang="en-US" dirty="0" smtClean="0"/>
              <a:t>主要改动点为</a:t>
            </a:r>
            <a:r>
              <a:rPr lang="en-US" altLang="zh-CN" dirty="0" smtClean="0"/>
              <a:t>vue3</a:t>
            </a:r>
            <a:r>
              <a:rPr lang="zh-CN" altLang="en-US" dirty="0" smtClean="0"/>
              <a:t>相关的</a:t>
            </a:r>
            <a:r>
              <a:rPr lang="en-US" altLang="zh-CN" dirty="0" err="1" smtClean="0"/>
              <a:t>api</a:t>
            </a:r>
            <a:r>
              <a:rPr lang="zh-CN" altLang="en-US" dirty="0" smtClean="0"/>
              <a:t>不兼容性；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import </a:t>
            </a:r>
            <a:r>
              <a:rPr lang="en-US" altLang="zh-CN" dirty="0" err="1" smtClean="0"/>
              <a:t>Vue</a:t>
            </a:r>
            <a:r>
              <a:rPr lang="en-US" altLang="zh-CN" dirty="0" smtClean="0"/>
              <a:t> from ‘</a:t>
            </a:r>
            <a:r>
              <a:rPr lang="en-US" altLang="zh-CN" dirty="0" err="1" smtClean="0"/>
              <a:t>vue</a:t>
            </a:r>
            <a:r>
              <a:rPr lang="en-US" altLang="zh-CN" dirty="0" smtClean="0"/>
              <a:t>’ </a:t>
            </a:r>
            <a:r>
              <a:rPr lang="zh-CN" altLang="en-US" dirty="0" smtClean="0"/>
              <a:t>不可用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Value -&gt; </a:t>
            </a:r>
            <a:r>
              <a:rPr lang="en-US" altLang="zh-CN" dirty="0" err="1" smtClean="0"/>
              <a:t>modelValue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 smtClean="0"/>
              <a:t>Vue.extend</a:t>
            </a:r>
            <a:r>
              <a:rPr lang="en-US" altLang="zh-CN" dirty="0" smtClean="0"/>
              <a:t> -&gt; </a:t>
            </a:r>
            <a:r>
              <a:rPr lang="en-US" altLang="zh-CN" dirty="0" err="1" smtClean="0"/>
              <a:t>defineComponent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 smtClean="0"/>
              <a:t>This.nextTick</a:t>
            </a:r>
            <a:r>
              <a:rPr lang="en-US" altLang="zh-CN" dirty="0" smtClean="0"/>
              <a:t> -&gt; </a:t>
            </a:r>
            <a:r>
              <a:rPr lang="en-US" altLang="zh-CN" dirty="0" err="1" smtClean="0"/>
              <a:t>nextTick</a:t>
            </a:r>
            <a:endParaRPr lang="en-US" altLang="zh-CN" dirty="0" smtClean="0"/>
          </a:p>
          <a:p>
            <a:r>
              <a:rPr lang="en-US" altLang="zh-CN" dirty="0" smtClean="0">
                <a:hlinkClick r:id="rId4"/>
              </a:rPr>
              <a:t>https</a:t>
            </a:r>
            <a:r>
              <a:rPr lang="en-US" altLang="zh-CN" dirty="0">
                <a:hlinkClick r:id="rId4"/>
              </a:rPr>
              <a:t>://v3-migration.vuejs.org</a:t>
            </a:r>
            <a:r>
              <a:rPr lang="en-US" altLang="zh-CN" dirty="0" smtClean="0">
                <a:hlinkClick r:id="rId4"/>
              </a:rPr>
              <a:t>/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3" name="文本框 2"/>
          <p:cNvSpPr txBox="1"/>
          <p:nvPr/>
        </p:nvSpPr>
        <p:spPr>
          <a:xfrm>
            <a:off x="912969" y="3918167"/>
            <a:ext cx="5328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优势：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能够保证平滑的升级以及</a:t>
            </a:r>
            <a:r>
              <a:rPr lang="en-US" altLang="zh-CN" b="1" dirty="0" smtClean="0"/>
              <a:t>API</a:t>
            </a:r>
            <a:r>
              <a:rPr lang="zh-CN" altLang="en-US" b="1" dirty="0" smtClean="0"/>
              <a:t>的兼容性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业务开发学习成本较小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业务控件升级成本较小，样式兼容性较好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改动比较可控</a:t>
            </a:r>
            <a:endParaRPr lang="en-US" altLang="zh-CN" b="1" dirty="0" smtClean="0"/>
          </a:p>
        </p:txBody>
      </p:sp>
      <p:sp>
        <p:nvSpPr>
          <p:cNvPr id="6" name="文本框 5"/>
          <p:cNvSpPr txBox="1"/>
          <p:nvPr/>
        </p:nvSpPr>
        <p:spPr>
          <a:xfrm>
            <a:off x="6393878" y="3915474"/>
            <a:ext cx="40931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劣势：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老旧代码较多，可维护性较差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en-US" altLang="zh-CN" b="1" dirty="0" smtClean="0"/>
              <a:t>Typescript</a:t>
            </a:r>
            <a:r>
              <a:rPr lang="zh-CN" altLang="en-US" b="1" dirty="0" smtClean="0"/>
              <a:t>支持较差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按需引入有但不多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源码为</a:t>
            </a:r>
            <a:r>
              <a:rPr lang="en-US" altLang="zh-CN" b="1" dirty="0" smtClean="0"/>
              <a:t>option-</a:t>
            </a:r>
            <a:r>
              <a:rPr lang="en-US" altLang="zh-CN" b="1" dirty="0" err="1" smtClean="0"/>
              <a:t>api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测试用例仅支持 </a:t>
            </a:r>
            <a:r>
              <a:rPr lang="en-US" altLang="zh-CN" b="1" dirty="0" smtClean="0"/>
              <a:t>50%</a:t>
            </a:r>
          </a:p>
          <a:p>
            <a:pPr marL="342900" indent="-342900">
              <a:buAutoNum type="arabicPeriod"/>
            </a:pPr>
            <a:r>
              <a:rPr lang="zh-CN" altLang="en-US" b="1" dirty="0" smtClean="0"/>
              <a:t>部分功能需要重构，比如</a:t>
            </a:r>
            <a:r>
              <a:rPr lang="en-US" altLang="zh-CN" b="1" dirty="0" smtClean="0"/>
              <a:t>teleport</a:t>
            </a:r>
            <a:r>
              <a:rPr lang="zh-CN" altLang="en-US" b="1" dirty="0" smtClean="0"/>
              <a:t>等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en-US" altLang="zh-CN" b="1" dirty="0" err="1" smtClean="0"/>
              <a:t>Ssr</a:t>
            </a:r>
            <a:r>
              <a:rPr lang="en-US" altLang="zh-CN" b="1" dirty="0" smtClean="0"/>
              <a:t> </a:t>
            </a:r>
            <a:r>
              <a:rPr lang="zh-CN" altLang="en-US" b="1" dirty="0"/>
              <a:t>不支持</a:t>
            </a:r>
          </a:p>
        </p:txBody>
      </p:sp>
    </p:spTree>
    <p:extLst>
      <p:ext uri="{BB962C8B-B14F-4D97-AF65-F5344CB8AC3E}">
        <p14:creationId xmlns:p14="http://schemas.microsoft.com/office/powerpoint/2010/main" val="365183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标题 1"/>
          <p:cNvSpPr>
            <a:spLocks noGrp="1"/>
          </p:cNvSpPr>
          <p:nvPr>
            <p:ph type="title"/>
          </p:nvPr>
        </p:nvSpPr>
        <p:spPr>
          <a:xfrm>
            <a:off x="623691" y="549505"/>
            <a:ext cx="9120716" cy="50323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2 </a:t>
            </a:r>
            <a:r>
              <a:rPr lang="zh-CN" altLang="en-US" sz="3200" b="1" dirty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可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执行方案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A: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HUI-VUE </a:t>
            </a:r>
            <a:r>
              <a:rPr lang="zh-CN" altLang="en-US" sz="3200" b="1" dirty="0" smtClean="0">
                <a:solidFill>
                  <a:schemeClr val="tx2"/>
                </a:solidFill>
                <a:latin typeface="微软雅黑" panose="020B0503020204020204" pitchFamily="34" charset="-122"/>
                <a:cs typeface="Arial" panose="020B0604020202020204" pitchFamily="34" charset="0"/>
              </a:rPr>
              <a:t>升级</a:t>
            </a:r>
            <a:endParaRPr lang="zh-CN" altLang="en-US" sz="3200" b="1" dirty="0">
              <a:solidFill>
                <a:schemeClr val="tx2"/>
              </a:solidFill>
              <a:latin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1"/>
          <p:cNvSpPr txBox="1">
            <a:spLocks/>
          </p:cNvSpPr>
          <p:nvPr/>
        </p:nvSpPr>
        <p:spPr>
          <a:xfrm>
            <a:off x="10981039" y="6882726"/>
            <a:ext cx="1218837" cy="381000"/>
          </a:xfrm>
          <a:prstGeom prst="rect">
            <a:avLst/>
          </a:prstGeom>
        </p:spPr>
        <p:txBody>
          <a:bodyPr lIns="104460" tIns="52229" rIns="104460" bIns="52229"/>
          <a:lstStyle>
            <a:defPPr>
              <a:defRPr lang="zh-CN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D0A05F-5731-41E0-9017-6AE2E04D3978}" type="slidenum">
              <a:rPr lang="zh-CN" altLang="en-US" sz="1600">
                <a:solidFill>
                  <a:srgbClr val="000000"/>
                </a:solidFill>
              </a:rPr>
              <a:pPr/>
              <a:t>9</a:t>
            </a:fld>
            <a:endParaRPr lang="zh-CN" altLang="en-US" sz="1600" dirty="0">
              <a:solidFill>
                <a:srgbClr val="0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2968" y="1331932"/>
            <a:ext cx="103661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需要把</a:t>
            </a:r>
            <a:r>
              <a:rPr lang="en-US" altLang="zh-CN" b="1" dirty="0" smtClean="0"/>
              <a:t>hui</a:t>
            </a:r>
            <a:r>
              <a:rPr lang="zh-CN" altLang="en-US" b="1" dirty="0" smtClean="0"/>
              <a:t>完善，还要有几个点：</a:t>
            </a:r>
            <a:endParaRPr lang="en-US" altLang="zh-CN" b="1" dirty="0" smtClean="0"/>
          </a:p>
          <a:p>
            <a:endParaRPr lang="en-US" altLang="zh-CN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Option-</a:t>
            </a:r>
            <a:r>
              <a:rPr lang="en-US" altLang="zh-CN" dirty="0" err="1"/>
              <a:t>Api</a:t>
            </a:r>
            <a:r>
              <a:rPr lang="zh-CN" altLang="en-US" dirty="0"/>
              <a:t>改成</a:t>
            </a:r>
            <a:r>
              <a:rPr lang="en-US" altLang="zh-CN" dirty="0"/>
              <a:t>composition-</a:t>
            </a:r>
            <a:r>
              <a:rPr lang="en-US" altLang="zh-CN" dirty="0" err="1"/>
              <a:t>api</a:t>
            </a:r>
            <a:r>
              <a:rPr lang="zh-CN" altLang="en-US" dirty="0"/>
              <a:t>，提炼</a:t>
            </a:r>
            <a:r>
              <a:rPr lang="en-US" altLang="zh-CN" dirty="0" smtClean="0"/>
              <a:t>hooks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utils</a:t>
            </a:r>
            <a:r>
              <a:rPr lang="zh-CN" altLang="en-US" dirty="0" smtClean="0"/>
              <a:t>并</a:t>
            </a:r>
            <a:r>
              <a:rPr lang="zh-CN" altLang="en-US" dirty="0"/>
              <a:t>抛出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考虑</a:t>
            </a:r>
            <a:r>
              <a:rPr lang="en-US" altLang="zh-CN" dirty="0" err="1"/>
              <a:t>config</a:t>
            </a:r>
            <a:r>
              <a:rPr lang="en-US" altLang="zh-CN" dirty="0"/>
              <a:t> provider </a:t>
            </a:r>
            <a:r>
              <a:rPr lang="zh-CN" altLang="en-US" dirty="0"/>
              <a:t>全局配置的设计，重构多语言的加载</a:t>
            </a:r>
            <a:r>
              <a:rPr lang="zh-CN" altLang="en-US" dirty="0" smtClean="0"/>
              <a:t>方式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单元测试覆盖完全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调整</a:t>
            </a:r>
            <a:r>
              <a:rPr lang="en-US" altLang="zh-CN" dirty="0"/>
              <a:t>moment</a:t>
            </a:r>
            <a:r>
              <a:rPr lang="zh-CN" altLang="en-US" dirty="0"/>
              <a:t>为</a:t>
            </a:r>
            <a:r>
              <a:rPr lang="en-US" altLang="zh-CN" dirty="0" err="1"/>
              <a:t>dayjs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/>
              <a:t>popperJs</a:t>
            </a:r>
            <a:r>
              <a:rPr lang="en-US" altLang="zh-CN" dirty="0"/>
              <a:t> </a:t>
            </a:r>
            <a:r>
              <a:rPr lang="zh-CN" altLang="en-US" dirty="0"/>
              <a:t>升级与完善</a:t>
            </a:r>
            <a:r>
              <a:rPr lang="zh-CN" altLang="en-US" dirty="0" smtClean="0"/>
              <a:t>，以及使用</a:t>
            </a:r>
            <a:r>
              <a:rPr lang="en-US" altLang="zh-CN" dirty="0" smtClean="0"/>
              <a:t>teleport</a:t>
            </a:r>
            <a:r>
              <a:rPr lang="zh-CN" altLang="en-US" dirty="0" smtClean="0"/>
              <a:t>重构</a:t>
            </a:r>
            <a:r>
              <a:rPr lang="en-US" altLang="zh-CN" dirty="0" smtClean="0"/>
              <a:t>dialog</a:t>
            </a:r>
            <a:r>
              <a:rPr lang="zh-CN" altLang="en-US" dirty="0" smtClean="0"/>
              <a:t>等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老旧代码的整顿，移除兼容</a:t>
            </a:r>
            <a:r>
              <a:rPr lang="en-US" altLang="zh-CN" dirty="0" smtClean="0"/>
              <a:t>IE</a:t>
            </a:r>
            <a:r>
              <a:rPr lang="zh-CN" altLang="en-US" dirty="0" smtClean="0"/>
              <a:t>的代码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样式调整为支持现代浏览器，比如部分布局调整</a:t>
            </a:r>
            <a:r>
              <a:rPr lang="zh-CN" altLang="en-US" dirty="0"/>
              <a:t>成</a:t>
            </a:r>
            <a:r>
              <a:rPr lang="en-US" altLang="zh-CN" dirty="0"/>
              <a:t>flex</a:t>
            </a:r>
            <a:r>
              <a:rPr lang="zh-CN" altLang="en-US" dirty="0" smtClean="0"/>
              <a:t>布局，考虑是否用原生滚动条等，是否加入布局等组件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重写</a:t>
            </a:r>
            <a:r>
              <a:rPr lang="en-US" altLang="zh-CN" dirty="0" err="1"/>
              <a:t>jsx</a:t>
            </a:r>
            <a:r>
              <a:rPr lang="zh-CN" altLang="en-US" dirty="0"/>
              <a:t>相关</a:t>
            </a:r>
            <a:r>
              <a:rPr lang="zh-CN" altLang="en-US" dirty="0" smtClean="0"/>
              <a:t>代码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支持</a:t>
            </a:r>
            <a:r>
              <a:rPr lang="en-US" altLang="zh-CN" dirty="0" smtClean="0"/>
              <a:t>typescript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ssr</a:t>
            </a:r>
            <a:r>
              <a:rPr lang="zh-CN" altLang="en-US" dirty="0" smtClean="0"/>
              <a:t>，</a:t>
            </a:r>
            <a:r>
              <a:rPr lang="en-US" altLang="zh-CN" dirty="0" smtClean="0"/>
              <a:t>namespace</a:t>
            </a:r>
          </a:p>
        </p:txBody>
      </p:sp>
    </p:spTree>
    <p:extLst>
      <p:ext uri="{BB962C8B-B14F-4D97-AF65-F5344CB8AC3E}">
        <p14:creationId xmlns:p14="http://schemas.microsoft.com/office/powerpoint/2010/main" val="366407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海康威视PPT模板-2011（微软雅黑+Vedana） - 副本">
  <a:themeElements>
    <a:clrScheme name="0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海康威视PPT模板-2011（微软雅黑+Vedana） - 副本">
  <a:themeElements>
    <a:clrScheme name="0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海康威视PPT模板-2011（微软雅黑+Vedana） - 副本">
  <a:themeElements>
    <a:clrScheme name="0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海康威视PPT模板-2011（微软雅黑+Vedana） - 副本">
  <a:themeElements>
    <a:clrScheme name="0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海康威视PPT模板-2011（微软雅黑+Vedana） - 副本">
  <a:themeElements>
    <a:clrScheme name="0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48971</TotalTime>
  <Words>1706</Words>
  <Application>Microsoft Office PowerPoint</Application>
  <PresentationFormat>宽屏</PresentationFormat>
  <Paragraphs>243</Paragraphs>
  <Slides>15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8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宋体</vt:lpstr>
      <vt:lpstr>微软雅黑</vt:lpstr>
      <vt:lpstr>Arial</vt:lpstr>
      <vt:lpstr>Calibri</vt:lpstr>
      <vt:lpstr>Calibri Light</vt:lpstr>
      <vt:lpstr>Verdana</vt:lpstr>
      <vt:lpstr>Wingdings</vt:lpstr>
      <vt:lpstr>Office 主题</vt:lpstr>
      <vt:lpstr>Office 主题​​</vt:lpstr>
      <vt:lpstr>海康威视PPT模板-2011（微软雅黑+Vedana） - 副本</vt:lpstr>
      <vt:lpstr>2_海康威视PPT模板-2011（微软雅黑+Vedana） - 副本</vt:lpstr>
      <vt:lpstr>自定义设计方案</vt:lpstr>
      <vt:lpstr>1_海康威视PPT模板-2011（微软雅黑+Vedana） - 副本</vt:lpstr>
      <vt:lpstr>3_海康威视PPT模板-2011（微软雅黑+Vedana） - 副本</vt:lpstr>
      <vt:lpstr>4_海康威视PPT模板-2011（微软雅黑+Vedana） - 副本</vt:lpstr>
      <vt:lpstr>PowerPoint 演示文稿</vt:lpstr>
      <vt:lpstr>目录</vt:lpstr>
      <vt:lpstr>1 背景</vt:lpstr>
      <vt:lpstr>2 市场洞察</vt:lpstr>
      <vt:lpstr>2 市场洞察</vt:lpstr>
      <vt:lpstr>2 市场洞察</vt:lpstr>
      <vt:lpstr>2 市场洞察</vt:lpstr>
      <vt:lpstr>2 可执行方案A: HUI-VUE 升级</vt:lpstr>
      <vt:lpstr>2 可执行方案A: HUI-VUE 升级</vt:lpstr>
      <vt:lpstr>3 可执行方案B: element-plus + 部分控件</vt:lpstr>
      <vt:lpstr>3 可执行方案B: element-plus + 部分控件</vt:lpstr>
      <vt:lpstr>3 可执行方案C: Evol</vt:lpstr>
      <vt:lpstr>4 提案竞选</vt:lpstr>
      <vt:lpstr>4 其他讨论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林圣拿</dc:creator>
  <cp:lastModifiedBy>相霄3</cp:lastModifiedBy>
  <cp:revision>890</cp:revision>
  <dcterms:created xsi:type="dcterms:W3CDTF">2018-12-22T15:46:14Z</dcterms:created>
  <dcterms:modified xsi:type="dcterms:W3CDTF">2023-10-12T08:05:16Z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WhereFroms">
    <vt:lpwstr>PpjeLB1gRN0lwrPqMaCTkiR2sz279kx4t5tgLR4FtmGuAij0E4R1UjDVDFdH4/rFMlrZqvm7x1iGigNym7A2cWzEE54etT21+no5x8VCmj56Y2Gpu+2jNpuMiN3/No8uapSg5MrVXy7909KaU1qBas+A0uStkLriTbm9SC8cj4kTKftxKMAvAvfAaGO1NK3jjEh1bAC4aNeUojNqef5/vbkXLvlkYuUrKB5kjHGY65b/f7kQosDufz/yUCz4CGU</vt:lpwstr>
  </property>
</Properties>
</file>